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440" r:id="rId2"/>
    <p:sldId id="441" r:id="rId3"/>
    <p:sldId id="461" r:id="rId4"/>
    <p:sldId id="462" r:id="rId5"/>
    <p:sldId id="463" r:id="rId6"/>
    <p:sldId id="498" r:id="rId7"/>
    <p:sldId id="292" r:id="rId8"/>
    <p:sldId id="482" r:id="rId9"/>
    <p:sldId id="483" r:id="rId10"/>
    <p:sldId id="465" r:id="rId11"/>
    <p:sldId id="484" r:id="rId12"/>
    <p:sldId id="494" r:id="rId13"/>
    <p:sldId id="486" r:id="rId14"/>
    <p:sldId id="495" r:id="rId15"/>
    <p:sldId id="488" r:id="rId16"/>
    <p:sldId id="496" r:id="rId17"/>
    <p:sldId id="500" r:id="rId18"/>
    <p:sldId id="493" r:id="rId19"/>
    <p:sldId id="411" r:id="rId20"/>
    <p:sldId id="478" r:id="rId21"/>
    <p:sldId id="413" r:id="rId22"/>
    <p:sldId id="475" r:id="rId23"/>
    <p:sldId id="491" r:id="rId24"/>
    <p:sldId id="473" r:id="rId25"/>
    <p:sldId id="415" r:id="rId26"/>
    <p:sldId id="416" r:id="rId27"/>
    <p:sldId id="417" r:id="rId28"/>
    <p:sldId id="467" r:id="rId29"/>
    <p:sldId id="470" r:id="rId30"/>
    <p:sldId id="469" r:id="rId31"/>
    <p:sldId id="502" r:id="rId32"/>
    <p:sldId id="511" r:id="rId33"/>
    <p:sldId id="426" r:id="rId34"/>
    <p:sldId id="480" r:id="rId35"/>
    <p:sldId id="422" r:id="rId36"/>
    <p:sldId id="423" r:id="rId37"/>
    <p:sldId id="427" r:id="rId38"/>
    <p:sldId id="499" r:id="rId39"/>
    <p:sldId id="403" r:id="rId40"/>
    <p:sldId id="501" r:id="rId41"/>
    <p:sldId id="490" r:id="rId42"/>
    <p:sldId id="468" r:id="rId43"/>
    <p:sldId id="509" r:id="rId44"/>
    <p:sldId id="418" r:id="rId45"/>
    <p:sldId id="476" r:id="rId46"/>
    <p:sldId id="481" r:id="rId47"/>
    <p:sldId id="420" r:id="rId48"/>
    <p:sldId id="349" r:id="rId49"/>
    <p:sldId id="492" r:id="rId50"/>
    <p:sldId id="510" r:id="rId51"/>
    <p:sldId id="479" r:id="rId52"/>
    <p:sldId id="405" r:id="rId53"/>
    <p:sldId id="425" r:id="rId54"/>
    <p:sldId id="471" r:id="rId55"/>
    <p:sldId id="384" r:id="rId56"/>
    <p:sldId id="409" r:id="rId57"/>
    <p:sldId id="472" r:id="rId5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BB0DA5D5-952E-416F-B582-EE65AEA7F8D3}">
          <p14:sldIdLst>
            <p14:sldId id="440"/>
            <p14:sldId id="441"/>
            <p14:sldId id="461"/>
            <p14:sldId id="462"/>
            <p14:sldId id="463"/>
            <p14:sldId id="498"/>
            <p14:sldId id="292"/>
            <p14:sldId id="482"/>
            <p14:sldId id="483"/>
            <p14:sldId id="465"/>
            <p14:sldId id="484"/>
            <p14:sldId id="494"/>
            <p14:sldId id="486"/>
            <p14:sldId id="495"/>
            <p14:sldId id="488"/>
            <p14:sldId id="496"/>
            <p14:sldId id="500"/>
            <p14:sldId id="493"/>
            <p14:sldId id="411"/>
            <p14:sldId id="478"/>
            <p14:sldId id="413"/>
            <p14:sldId id="475"/>
            <p14:sldId id="491"/>
            <p14:sldId id="473"/>
            <p14:sldId id="415"/>
            <p14:sldId id="416"/>
            <p14:sldId id="417"/>
            <p14:sldId id="467"/>
            <p14:sldId id="470"/>
            <p14:sldId id="469"/>
            <p14:sldId id="502"/>
            <p14:sldId id="511"/>
            <p14:sldId id="426"/>
            <p14:sldId id="480"/>
            <p14:sldId id="422"/>
            <p14:sldId id="423"/>
            <p14:sldId id="427"/>
            <p14:sldId id="499"/>
            <p14:sldId id="403"/>
            <p14:sldId id="501"/>
            <p14:sldId id="490"/>
            <p14:sldId id="468"/>
            <p14:sldId id="509"/>
            <p14:sldId id="418"/>
            <p14:sldId id="476"/>
            <p14:sldId id="481"/>
            <p14:sldId id="420"/>
            <p14:sldId id="349"/>
            <p14:sldId id="492"/>
            <p14:sldId id="510"/>
            <p14:sldId id="479"/>
            <p14:sldId id="405"/>
            <p14:sldId id="425"/>
            <p14:sldId id="471"/>
            <p14:sldId id="384"/>
            <p14:sldId id="409"/>
            <p14:sldId id="4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A40"/>
    <a:srgbClr val="F31545"/>
    <a:srgbClr val="52957E"/>
    <a:srgbClr val="F2F2F2"/>
    <a:srgbClr val="FFFFFF"/>
    <a:srgbClr val="D5D5D5"/>
    <a:srgbClr val="D0CECE"/>
    <a:srgbClr val="F6E26A"/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1E2920-95EC-407F-9A77-065F429662EB}" v="261" dt="2023-08-24T12:38:09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0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Kapusy Katalin Zita" userId="fc740092-5002-4c7c-bbdf-13f9d2967c7c" providerId="ADAL" clId="{D71E2920-95EC-407F-9A77-065F429662EB}"/>
    <pc:docChg chg="undo custSel addSld delSld modSld modSection">
      <pc:chgData name="Dr. Kapusy Katalin Zita" userId="fc740092-5002-4c7c-bbdf-13f9d2967c7c" providerId="ADAL" clId="{D71E2920-95EC-407F-9A77-065F429662EB}" dt="2023-08-25T09:27:34.423" v="2109" actId="1076"/>
      <pc:docMkLst>
        <pc:docMk/>
      </pc:docMkLst>
      <pc:sldChg chg="modSp mod">
        <pc:chgData name="Dr. Kapusy Katalin Zita" userId="fc740092-5002-4c7c-bbdf-13f9d2967c7c" providerId="ADAL" clId="{D71E2920-95EC-407F-9A77-065F429662EB}" dt="2023-08-24T08:43:52.484" v="1808" actId="20577"/>
        <pc:sldMkLst>
          <pc:docMk/>
          <pc:sldMk cId="2336541158" sldId="292"/>
        </pc:sldMkLst>
        <pc:spChg chg="mod">
          <ac:chgData name="Dr. Kapusy Katalin Zita" userId="fc740092-5002-4c7c-bbdf-13f9d2967c7c" providerId="ADAL" clId="{D71E2920-95EC-407F-9A77-065F429662EB}" dt="2023-08-24T08:43:52.484" v="1808" actId="20577"/>
          <ac:spMkLst>
            <pc:docMk/>
            <pc:sldMk cId="2336541158" sldId="292"/>
            <ac:spMk id="12" creationId="{DE729C24-A52D-CAB2-5204-D0F080B13992}"/>
          </ac:spMkLst>
        </pc:spChg>
      </pc:sldChg>
      <pc:sldChg chg="addSp delSp modSp add">
        <pc:chgData name="Dr. Kapusy Katalin Zita" userId="fc740092-5002-4c7c-bbdf-13f9d2967c7c" providerId="ADAL" clId="{D71E2920-95EC-407F-9A77-065F429662EB}" dt="2023-08-23T13:57:39.930" v="1146"/>
        <pc:sldMkLst>
          <pc:docMk/>
          <pc:sldMk cId="1265252428" sldId="349"/>
        </pc:sldMkLst>
        <pc:spChg chg="add del mod">
          <ac:chgData name="Dr. Kapusy Katalin Zita" userId="fc740092-5002-4c7c-bbdf-13f9d2967c7c" providerId="ADAL" clId="{D71E2920-95EC-407F-9A77-065F429662EB}" dt="2023-08-23T13:57:39.930" v="1146"/>
          <ac:spMkLst>
            <pc:docMk/>
            <pc:sldMk cId="1265252428" sldId="349"/>
            <ac:spMk id="2" creationId="{809E6501-4937-365A-CFCB-87A2D4D49047}"/>
          </ac:spMkLst>
        </pc:spChg>
        <pc:spChg chg="add del mod">
          <ac:chgData name="Dr. Kapusy Katalin Zita" userId="fc740092-5002-4c7c-bbdf-13f9d2967c7c" providerId="ADAL" clId="{D71E2920-95EC-407F-9A77-065F429662EB}" dt="2023-08-23T13:57:39.930" v="1146"/>
          <ac:spMkLst>
            <pc:docMk/>
            <pc:sldMk cId="1265252428" sldId="349"/>
            <ac:spMk id="3" creationId="{2116935E-EE6F-BE07-8E34-70AF675E80E4}"/>
          </ac:spMkLst>
        </pc:spChg>
        <pc:spChg chg="add del mod">
          <ac:chgData name="Dr. Kapusy Katalin Zita" userId="fc740092-5002-4c7c-bbdf-13f9d2967c7c" providerId="ADAL" clId="{D71E2920-95EC-407F-9A77-065F429662EB}" dt="2023-08-23T13:57:39.930" v="1146"/>
          <ac:spMkLst>
            <pc:docMk/>
            <pc:sldMk cId="1265252428" sldId="349"/>
            <ac:spMk id="5" creationId="{3D4A5A48-B6EC-6713-1570-803F1B3FB351}"/>
          </ac:spMkLst>
        </pc:spChg>
        <pc:spChg chg="add del mod">
          <ac:chgData name="Dr. Kapusy Katalin Zita" userId="fc740092-5002-4c7c-bbdf-13f9d2967c7c" providerId="ADAL" clId="{D71E2920-95EC-407F-9A77-065F429662EB}" dt="2023-08-23T13:57:39.930" v="1146"/>
          <ac:spMkLst>
            <pc:docMk/>
            <pc:sldMk cId="1265252428" sldId="349"/>
            <ac:spMk id="6" creationId="{63C9E998-5416-8CA1-C07D-FCC8774CC91C}"/>
          </ac:spMkLst>
        </pc:spChg>
      </pc:sldChg>
      <pc:sldChg chg="modSp mod">
        <pc:chgData name="Dr. Kapusy Katalin Zita" userId="fc740092-5002-4c7c-bbdf-13f9d2967c7c" providerId="ADAL" clId="{D71E2920-95EC-407F-9A77-065F429662EB}" dt="2023-08-23T10:11:46.358" v="815" actId="20577"/>
        <pc:sldMkLst>
          <pc:docMk/>
          <pc:sldMk cId="2150812842" sldId="384"/>
        </pc:sldMkLst>
        <pc:spChg chg="mod">
          <ac:chgData name="Dr. Kapusy Katalin Zita" userId="fc740092-5002-4c7c-bbdf-13f9d2967c7c" providerId="ADAL" clId="{D71E2920-95EC-407F-9A77-065F429662EB}" dt="2023-08-23T10:11:46.358" v="815" actId="20577"/>
          <ac:spMkLst>
            <pc:docMk/>
            <pc:sldMk cId="2150812842" sldId="384"/>
            <ac:spMk id="4" creationId="{CA82A60F-931D-4EB7-829A-B6FB67D6DABD}"/>
          </ac:spMkLst>
        </pc:spChg>
      </pc:sldChg>
      <pc:sldChg chg="modSp mod">
        <pc:chgData name="Dr. Kapusy Katalin Zita" userId="fc740092-5002-4c7c-bbdf-13f9d2967c7c" providerId="ADAL" clId="{D71E2920-95EC-407F-9A77-065F429662EB}" dt="2023-08-23T14:11:23.955" v="1278" actId="20577"/>
        <pc:sldMkLst>
          <pc:docMk/>
          <pc:sldMk cId="3253408368" sldId="403"/>
        </pc:sldMkLst>
        <pc:spChg chg="mod">
          <ac:chgData name="Dr. Kapusy Katalin Zita" userId="fc740092-5002-4c7c-bbdf-13f9d2967c7c" providerId="ADAL" clId="{D71E2920-95EC-407F-9A77-065F429662EB}" dt="2023-08-23T14:11:23.955" v="1278" actId="20577"/>
          <ac:spMkLst>
            <pc:docMk/>
            <pc:sldMk cId="3253408368" sldId="403"/>
            <ac:spMk id="3" creationId="{46C87D13-6EEE-9C7A-B34C-6EBC9506FC9F}"/>
          </ac:spMkLst>
        </pc:spChg>
        <pc:spChg chg="mod">
          <ac:chgData name="Dr. Kapusy Katalin Zita" userId="fc740092-5002-4c7c-bbdf-13f9d2967c7c" providerId="ADAL" clId="{D71E2920-95EC-407F-9A77-065F429662EB}" dt="2023-08-23T08:45:57.538" v="136" actId="1076"/>
          <ac:spMkLst>
            <pc:docMk/>
            <pc:sldMk cId="3253408368" sldId="403"/>
            <ac:spMk id="5" creationId="{84BE1C8D-61C7-2CA9-A482-AA0AC7CF1480}"/>
          </ac:spMkLst>
        </pc:spChg>
      </pc:sldChg>
      <pc:sldChg chg="modSp mod">
        <pc:chgData name="Dr. Kapusy Katalin Zita" userId="fc740092-5002-4c7c-bbdf-13f9d2967c7c" providerId="ADAL" clId="{D71E2920-95EC-407F-9A77-065F429662EB}" dt="2023-08-24T09:15:35.549" v="1956" actId="1076"/>
        <pc:sldMkLst>
          <pc:docMk/>
          <pc:sldMk cId="958340821" sldId="405"/>
        </pc:sldMkLst>
        <pc:spChg chg="mod">
          <ac:chgData name="Dr. Kapusy Katalin Zita" userId="fc740092-5002-4c7c-bbdf-13f9d2967c7c" providerId="ADAL" clId="{D71E2920-95EC-407F-9A77-065F429662EB}" dt="2023-08-24T09:15:35.549" v="1956" actId="1076"/>
          <ac:spMkLst>
            <pc:docMk/>
            <pc:sldMk cId="958340821" sldId="405"/>
            <ac:spMk id="5" creationId="{21489ACC-7CC0-0982-D1A7-CA8EEA423002}"/>
          </ac:spMkLst>
        </pc:spChg>
      </pc:sldChg>
      <pc:sldChg chg="addSp delSp modSp mod">
        <pc:chgData name="Dr. Kapusy Katalin Zita" userId="fc740092-5002-4c7c-bbdf-13f9d2967c7c" providerId="ADAL" clId="{D71E2920-95EC-407F-9A77-065F429662EB}" dt="2023-08-23T10:12:07.302" v="818" actId="1076"/>
        <pc:sldMkLst>
          <pc:docMk/>
          <pc:sldMk cId="545038408" sldId="409"/>
        </pc:sldMkLst>
        <pc:spChg chg="add mod">
          <ac:chgData name="Dr. Kapusy Katalin Zita" userId="fc740092-5002-4c7c-bbdf-13f9d2967c7c" providerId="ADAL" clId="{D71E2920-95EC-407F-9A77-065F429662EB}" dt="2023-08-23T10:12:07.302" v="818" actId="1076"/>
          <ac:spMkLst>
            <pc:docMk/>
            <pc:sldMk cId="545038408" sldId="409"/>
            <ac:spMk id="2" creationId="{5BD431EC-205E-C0B5-057D-CC9C4549B80E}"/>
          </ac:spMkLst>
        </pc:spChg>
        <pc:spChg chg="del">
          <ac:chgData name="Dr. Kapusy Katalin Zita" userId="fc740092-5002-4c7c-bbdf-13f9d2967c7c" providerId="ADAL" clId="{D71E2920-95EC-407F-9A77-065F429662EB}" dt="2023-08-23T10:12:03.834" v="817" actId="478"/>
          <ac:spMkLst>
            <pc:docMk/>
            <pc:sldMk cId="545038408" sldId="409"/>
            <ac:spMk id="13" creationId="{10B33EAD-D024-4499-8DCA-97B346923486}"/>
          </ac:spMkLst>
        </pc:spChg>
      </pc:sldChg>
      <pc:sldChg chg="modSp">
        <pc:chgData name="Dr. Kapusy Katalin Zita" userId="fc740092-5002-4c7c-bbdf-13f9d2967c7c" providerId="ADAL" clId="{D71E2920-95EC-407F-9A77-065F429662EB}" dt="2023-08-23T14:09:12.284" v="1220" actId="20577"/>
        <pc:sldMkLst>
          <pc:docMk/>
          <pc:sldMk cId="1498985900" sldId="411"/>
        </pc:sldMkLst>
        <pc:spChg chg="mod">
          <ac:chgData name="Dr. Kapusy Katalin Zita" userId="fc740092-5002-4c7c-bbdf-13f9d2967c7c" providerId="ADAL" clId="{D71E2920-95EC-407F-9A77-065F429662EB}" dt="2023-08-23T14:09:12.284" v="1220" actId="20577"/>
          <ac:spMkLst>
            <pc:docMk/>
            <pc:sldMk cId="1498985900" sldId="411"/>
            <ac:spMk id="17" creationId="{890520CE-EAB2-4097-A72D-BED552AF08BD}"/>
          </ac:spMkLst>
        </pc:spChg>
      </pc:sldChg>
      <pc:sldChg chg="modSp mod">
        <pc:chgData name="Dr. Kapusy Katalin Zita" userId="fc740092-5002-4c7c-bbdf-13f9d2967c7c" providerId="ADAL" clId="{D71E2920-95EC-407F-9A77-065F429662EB}" dt="2023-08-24T12:38:09.179" v="2040" actId="20577"/>
        <pc:sldMkLst>
          <pc:docMk/>
          <pc:sldMk cId="734764151" sldId="420"/>
        </pc:sldMkLst>
        <pc:spChg chg="mod">
          <ac:chgData name="Dr. Kapusy Katalin Zita" userId="fc740092-5002-4c7c-bbdf-13f9d2967c7c" providerId="ADAL" clId="{D71E2920-95EC-407F-9A77-065F429662EB}" dt="2023-08-24T12:38:09.179" v="2040" actId="20577"/>
          <ac:spMkLst>
            <pc:docMk/>
            <pc:sldMk cId="734764151" sldId="420"/>
            <ac:spMk id="10" creationId="{F7C01C05-85CD-ECC8-E9FC-B6BF273EAE66}"/>
          </ac:spMkLst>
        </pc:spChg>
      </pc:sldChg>
      <pc:sldChg chg="modSp">
        <pc:chgData name="Dr. Kapusy Katalin Zita" userId="fc740092-5002-4c7c-bbdf-13f9d2967c7c" providerId="ADAL" clId="{D71E2920-95EC-407F-9A77-065F429662EB}" dt="2023-08-23T14:11:11.438" v="1271" actId="20577"/>
        <pc:sldMkLst>
          <pc:docMk/>
          <pc:sldMk cId="2236714368" sldId="423"/>
        </pc:sldMkLst>
        <pc:spChg chg="mod">
          <ac:chgData name="Dr. Kapusy Katalin Zita" userId="fc740092-5002-4c7c-bbdf-13f9d2967c7c" providerId="ADAL" clId="{D71E2920-95EC-407F-9A77-065F429662EB}" dt="2023-08-23T14:11:11.438" v="1271" actId="20577"/>
          <ac:spMkLst>
            <pc:docMk/>
            <pc:sldMk cId="2236714368" sldId="423"/>
            <ac:spMk id="8" creationId="{0043F1F7-0A74-4671-A642-C677928B8552}"/>
          </ac:spMkLst>
        </pc:spChg>
      </pc:sldChg>
      <pc:sldChg chg="modSp mod">
        <pc:chgData name="Dr. Kapusy Katalin Zita" userId="fc740092-5002-4c7c-bbdf-13f9d2967c7c" providerId="ADAL" clId="{D71E2920-95EC-407F-9A77-065F429662EB}" dt="2023-08-23T08:36:16.082" v="2" actId="20577"/>
        <pc:sldMkLst>
          <pc:docMk/>
          <pc:sldMk cId="338297906" sldId="441"/>
        </pc:sldMkLst>
        <pc:spChg chg="mod">
          <ac:chgData name="Dr. Kapusy Katalin Zita" userId="fc740092-5002-4c7c-bbdf-13f9d2967c7c" providerId="ADAL" clId="{D71E2920-95EC-407F-9A77-065F429662EB}" dt="2023-08-23T08:36:16.082" v="2" actId="20577"/>
          <ac:spMkLst>
            <pc:docMk/>
            <pc:sldMk cId="338297906" sldId="441"/>
            <ac:spMk id="8" creationId="{158999E6-DE41-438D-9742-325D03F41363}"/>
          </ac:spMkLst>
        </pc:spChg>
      </pc:sldChg>
      <pc:sldChg chg="modSp mod">
        <pc:chgData name="Dr. Kapusy Katalin Zita" userId="fc740092-5002-4c7c-bbdf-13f9d2967c7c" providerId="ADAL" clId="{D71E2920-95EC-407F-9A77-065F429662EB}" dt="2023-08-23T10:12:43.199" v="819" actId="1076"/>
        <pc:sldMkLst>
          <pc:docMk/>
          <pc:sldMk cId="986874928" sldId="462"/>
        </pc:sldMkLst>
        <pc:spChg chg="mod">
          <ac:chgData name="Dr. Kapusy Katalin Zita" userId="fc740092-5002-4c7c-bbdf-13f9d2967c7c" providerId="ADAL" clId="{D71E2920-95EC-407F-9A77-065F429662EB}" dt="2023-08-23T10:12:43.199" v="819" actId="1076"/>
          <ac:spMkLst>
            <pc:docMk/>
            <pc:sldMk cId="986874928" sldId="462"/>
            <ac:spMk id="8" creationId="{158999E6-DE41-438D-9742-325D03F41363}"/>
          </ac:spMkLst>
        </pc:spChg>
      </pc:sldChg>
      <pc:sldChg chg="modSp mod">
        <pc:chgData name="Dr. Kapusy Katalin Zita" userId="fc740092-5002-4c7c-bbdf-13f9d2967c7c" providerId="ADAL" clId="{D71E2920-95EC-407F-9A77-065F429662EB}" dt="2023-08-24T08:57:39.323" v="1836" actId="20577"/>
        <pc:sldMkLst>
          <pc:docMk/>
          <pc:sldMk cId="1408832193" sldId="465"/>
        </pc:sldMkLst>
        <pc:spChg chg="mod">
          <ac:chgData name="Dr. Kapusy Katalin Zita" userId="fc740092-5002-4c7c-bbdf-13f9d2967c7c" providerId="ADAL" clId="{D71E2920-95EC-407F-9A77-065F429662EB}" dt="2023-08-24T08:57:39.323" v="1836" actId="20577"/>
          <ac:spMkLst>
            <pc:docMk/>
            <pc:sldMk cId="1408832193" sldId="465"/>
            <ac:spMk id="10" creationId="{60D98FE3-4C66-A401-06B8-8FEFBFE39F70}"/>
          </ac:spMkLst>
        </pc:spChg>
        <pc:spChg chg="mod">
          <ac:chgData name="Dr. Kapusy Katalin Zita" userId="fc740092-5002-4c7c-bbdf-13f9d2967c7c" providerId="ADAL" clId="{D71E2920-95EC-407F-9A77-065F429662EB}" dt="2023-08-23T09:06:04.928" v="251" actId="20577"/>
          <ac:spMkLst>
            <pc:docMk/>
            <pc:sldMk cId="1408832193" sldId="465"/>
            <ac:spMk id="29" creationId="{3096DBEC-8FDB-89CE-6911-64FC4CE0FFE3}"/>
          </ac:spMkLst>
        </pc:spChg>
      </pc:sldChg>
      <pc:sldChg chg="modSp mod">
        <pc:chgData name="Dr. Kapusy Katalin Zita" userId="fc740092-5002-4c7c-bbdf-13f9d2967c7c" providerId="ADAL" clId="{D71E2920-95EC-407F-9A77-065F429662EB}" dt="2023-08-23T09:23:39.086" v="650" actId="14100"/>
        <pc:sldMkLst>
          <pc:docMk/>
          <pc:sldMk cId="595225255" sldId="467"/>
        </pc:sldMkLst>
        <pc:spChg chg="mod">
          <ac:chgData name="Dr. Kapusy Katalin Zita" userId="fc740092-5002-4c7c-bbdf-13f9d2967c7c" providerId="ADAL" clId="{D71E2920-95EC-407F-9A77-065F429662EB}" dt="2023-08-23T09:23:39.086" v="650" actId="14100"/>
          <ac:spMkLst>
            <pc:docMk/>
            <pc:sldMk cId="595225255" sldId="467"/>
            <ac:spMk id="18" creationId="{2DA3BA9F-7522-4C4D-9D1A-CE103D6261FA}"/>
          </ac:spMkLst>
        </pc:spChg>
      </pc:sldChg>
      <pc:sldChg chg="modSp mod">
        <pc:chgData name="Dr. Kapusy Katalin Zita" userId="fc740092-5002-4c7c-bbdf-13f9d2967c7c" providerId="ADAL" clId="{D71E2920-95EC-407F-9A77-065F429662EB}" dt="2023-08-23T08:47:12.625" v="160" actId="1076"/>
        <pc:sldMkLst>
          <pc:docMk/>
          <pc:sldMk cId="2679426677" sldId="469"/>
        </pc:sldMkLst>
        <pc:spChg chg="mod">
          <ac:chgData name="Dr. Kapusy Katalin Zita" userId="fc740092-5002-4c7c-bbdf-13f9d2967c7c" providerId="ADAL" clId="{D71E2920-95EC-407F-9A77-065F429662EB}" dt="2023-08-23T08:47:10.273" v="159" actId="1076"/>
          <ac:spMkLst>
            <pc:docMk/>
            <pc:sldMk cId="2679426677" sldId="469"/>
            <ac:spMk id="2" creationId="{12129CE8-E543-8D88-91CE-AE3FD75548E7}"/>
          </ac:spMkLst>
        </pc:spChg>
        <pc:spChg chg="mod">
          <ac:chgData name="Dr. Kapusy Katalin Zita" userId="fc740092-5002-4c7c-bbdf-13f9d2967c7c" providerId="ADAL" clId="{D71E2920-95EC-407F-9A77-065F429662EB}" dt="2023-08-23T08:47:12.625" v="160" actId="1076"/>
          <ac:spMkLst>
            <pc:docMk/>
            <pc:sldMk cId="2679426677" sldId="469"/>
            <ac:spMk id="4" creationId="{C6E7AA22-9259-1C28-9F7D-45BBAA4B6B6B}"/>
          </ac:spMkLst>
        </pc:spChg>
      </pc:sldChg>
      <pc:sldChg chg="addSp delSp modSp mod">
        <pc:chgData name="Dr. Kapusy Katalin Zita" userId="fc740092-5002-4c7c-bbdf-13f9d2967c7c" providerId="ADAL" clId="{D71E2920-95EC-407F-9A77-065F429662EB}" dt="2023-08-25T09:27:34.423" v="2109" actId="1076"/>
        <pc:sldMkLst>
          <pc:docMk/>
          <pc:sldMk cId="2977441922" sldId="470"/>
        </pc:sldMkLst>
        <pc:spChg chg="add mod">
          <ac:chgData name="Dr. Kapusy Katalin Zita" userId="fc740092-5002-4c7c-bbdf-13f9d2967c7c" providerId="ADAL" clId="{D71E2920-95EC-407F-9A77-065F429662EB}" dt="2023-08-23T10:59:50.054" v="933" actId="1076"/>
          <ac:spMkLst>
            <pc:docMk/>
            <pc:sldMk cId="2977441922" sldId="470"/>
            <ac:spMk id="2" creationId="{DE57840A-80FF-6ADA-890A-B766A8BE9923}"/>
          </ac:spMkLst>
        </pc:spChg>
        <pc:spChg chg="mod ord">
          <ac:chgData name="Dr. Kapusy Katalin Zita" userId="fc740092-5002-4c7c-bbdf-13f9d2967c7c" providerId="ADAL" clId="{D71E2920-95EC-407F-9A77-065F429662EB}" dt="2023-08-23T10:59:57.208" v="936" actId="166"/>
          <ac:spMkLst>
            <pc:docMk/>
            <pc:sldMk cId="2977441922" sldId="470"/>
            <ac:spMk id="14" creationId="{C3104B12-BB86-4D0A-A880-E8F2F9DEF39A}"/>
          </ac:spMkLst>
        </pc:spChg>
        <pc:spChg chg="mod">
          <ac:chgData name="Dr. Kapusy Katalin Zita" userId="fc740092-5002-4c7c-bbdf-13f9d2967c7c" providerId="ADAL" clId="{D71E2920-95EC-407F-9A77-065F429662EB}" dt="2023-08-23T10:59:05.734" v="925" actId="1076"/>
          <ac:spMkLst>
            <pc:docMk/>
            <pc:sldMk cId="2977441922" sldId="470"/>
            <ac:spMk id="15" creationId="{FBD48496-DEB4-4758-8DE4-C1D83CCFAAFC}"/>
          </ac:spMkLst>
        </pc:spChg>
        <pc:spChg chg="add del mod">
          <ac:chgData name="Dr. Kapusy Katalin Zita" userId="fc740092-5002-4c7c-bbdf-13f9d2967c7c" providerId="ADAL" clId="{D71E2920-95EC-407F-9A77-065F429662EB}" dt="2023-08-25T09:27:34.423" v="2109" actId="1076"/>
          <ac:spMkLst>
            <pc:docMk/>
            <pc:sldMk cId="2977441922" sldId="470"/>
            <ac:spMk id="17" creationId="{A34A3406-A46C-405A-A368-CC662E3145E0}"/>
          </ac:spMkLst>
        </pc:spChg>
        <pc:spChg chg="mod">
          <ac:chgData name="Dr. Kapusy Katalin Zita" userId="fc740092-5002-4c7c-bbdf-13f9d2967c7c" providerId="ADAL" clId="{D71E2920-95EC-407F-9A77-065F429662EB}" dt="2023-08-25T09:27:13.743" v="2066" actId="14100"/>
          <ac:spMkLst>
            <pc:docMk/>
            <pc:sldMk cId="2977441922" sldId="470"/>
            <ac:spMk id="21" creationId="{4DF7FABD-FC41-4CBF-BD6E-35DDD4F158B3}"/>
          </ac:spMkLst>
        </pc:spChg>
        <pc:spChg chg="mod">
          <ac:chgData name="Dr. Kapusy Katalin Zita" userId="fc740092-5002-4c7c-bbdf-13f9d2967c7c" providerId="ADAL" clId="{D71E2920-95EC-407F-9A77-065F429662EB}" dt="2023-08-25T09:26:55.948" v="2060" actId="14100"/>
          <ac:spMkLst>
            <pc:docMk/>
            <pc:sldMk cId="2977441922" sldId="470"/>
            <ac:spMk id="26" creationId="{4086EAC6-99F6-4388-BAD3-9C1D5E919F2C}"/>
          </ac:spMkLst>
        </pc:spChg>
        <pc:spChg chg="mod">
          <ac:chgData name="Dr. Kapusy Katalin Zita" userId="fc740092-5002-4c7c-bbdf-13f9d2967c7c" providerId="ADAL" clId="{D71E2920-95EC-407F-9A77-065F429662EB}" dt="2023-08-23T11:00:09.423" v="938" actId="14100"/>
          <ac:spMkLst>
            <pc:docMk/>
            <pc:sldMk cId="2977441922" sldId="470"/>
            <ac:spMk id="34" creationId="{62D60E98-A590-4841-8F95-2AAEBF1B50EA}"/>
          </ac:spMkLst>
        </pc:spChg>
        <pc:spChg chg="mod ord">
          <ac:chgData name="Dr. Kapusy Katalin Zita" userId="fc740092-5002-4c7c-bbdf-13f9d2967c7c" providerId="ADAL" clId="{D71E2920-95EC-407F-9A77-065F429662EB}" dt="2023-08-23T11:00:03.083" v="937" actId="14100"/>
          <ac:spMkLst>
            <pc:docMk/>
            <pc:sldMk cId="2977441922" sldId="470"/>
            <ac:spMk id="37" creationId="{CF119A45-3736-4B83-BE81-D31E80D86832}"/>
          </ac:spMkLst>
        </pc:spChg>
        <pc:spChg chg="mod">
          <ac:chgData name="Dr. Kapusy Katalin Zita" userId="fc740092-5002-4c7c-bbdf-13f9d2967c7c" providerId="ADAL" clId="{D71E2920-95EC-407F-9A77-065F429662EB}" dt="2023-08-23T10:59:39.888" v="932" actId="1076"/>
          <ac:spMkLst>
            <pc:docMk/>
            <pc:sldMk cId="2977441922" sldId="470"/>
            <ac:spMk id="40" creationId="{DE4114E2-9560-49B3-BD99-00D30CBC435E}"/>
          </ac:spMkLst>
        </pc:spChg>
        <pc:picChg chg="mod">
          <ac:chgData name="Dr. Kapusy Katalin Zita" userId="fc740092-5002-4c7c-bbdf-13f9d2967c7c" providerId="ADAL" clId="{D71E2920-95EC-407F-9A77-065F429662EB}" dt="2023-08-23T10:59:05.734" v="925" actId="1076"/>
          <ac:picMkLst>
            <pc:docMk/>
            <pc:sldMk cId="2977441922" sldId="470"/>
            <ac:picMk id="4" creationId="{A0B315A0-E6BE-C131-90CD-B8C8643E480C}"/>
          </ac:picMkLst>
        </pc:picChg>
        <pc:picChg chg="mod">
          <ac:chgData name="Dr. Kapusy Katalin Zita" userId="fc740092-5002-4c7c-bbdf-13f9d2967c7c" providerId="ADAL" clId="{D71E2920-95EC-407F-9A77-065F429662EB}" dt="2023-08-23T11:00:12.035" v="939" actId="1076"/>
          <ac:picMkLst>
            <pc:docMk/>
            <pc:sldMk cId="2977441922" sldId="470"/>
            <ac:picMk id="35" creationId="{2AB165B8-D9CF-4B95-8E57-822FE1F13F68}"/>
          </ac:picMkLst>
        </pc:picChg>
        <pc:cxnChg chg="add del mod">
          <ac:chgData name="Dr. Kapusy Katalin Zita" userId="fc740092-5002-4c7c-bbdf-13f9d2967c7c" providerId="ADAL" clId="{D71E2920-95EC-407F-9A77-065F429662EB}" dt="2023-08-25T09:27:34.423" v="2109" actId="1076"/>
          <ac:cxnSpMkLst>
            <pc:docMk/>
            <pc:sldMk cId="2977441922" sldId="470"/>
            <ac:cxnSpMk id="18" creationId="{7E72B681-16D2-4208-9519-26C29CF8DC89}"/>
          </ac:cxnSpMkLst>
        </pc:cxnChg>
        <pc:cxnChg chg="mod">
          <ac:chgData name="Dr. Kapusy Katalin Zita" userId="fc740092-5002-4c7c-bbdf-13f9d2967c7c" providerId="ADAL" clId="{D71E2920-95EC-407F-9A77-065F429662EB}" dt="2023-08-23T14:10:33.929" v="1227" actId="1076"/>
          <ac:cxnSpMkLst>
            <pc:docMk/>
            <pc:sldMk cId="2977441922" sldId="470"/>
            <ac:cxnSpMk id="23" creationId="{0AC46306-C5E3-1764-D9F1-863D00295FDE}"/>
          </ac:cxnSpMkLst>
        </pc:cxnChg>
        <pc:cxnChg chg="mod">
          <ac:chgData name="Dr. Kapusy Katalin Zita" userId="fc740092-5002-4c7c-bbdf-13f9d2967c7c" providerId="ADAL" clId="{D71E2920-95EC-407F-9A77-065F429662EB}" dt="2023-08-23T10:59:05.734" v="925" actId="1076"/>
          <ac:cxnSpMkLst>
            <pc:docMk/>
            <pc:sldMk cId="2977441922" sldId="470"/>
            <ac:cxnSpMk id="27" creationId="{18A3CEEC-3495-4B91-9574-6DCBFA849FA0}"/>
          </ac:cxnSpMkLst>
        </pc:cxnChg>
        <pc:cxnChg chg="mod">
          <ac:chgData name="Dr. Kapusy Katalin Zita" userId="fc740092-5002-4c7c-bbdf-13f9d2967c7c" providerId="ADAL" clId="{D71E2920-95EC-407F-9A77-065F429662EB}" dt="2023-08-23T10:59:39.888" v="932" actId="1076"/>
          <ac:cxnSpMkLst>
            <pc:docMk/>
            <pc:sldMk cId="2977441922" sldId="470"/>
            <ac:cxnSpMk id="41" creationId="{E2C6B733-C7D8-464A-8DD2-9D675AB99594}"/>
          </ac:cxnSpMkLst>
        </pc:cxnChg>
      </pc:sldChg>
      <pc:sldChg chg="addSp modSp mod">
        <pc:chgData name="Dr. Kapusy Katalin Zita" userId="fc740092-5002-4c7c-bbdf-13f9d2967c7c" providerId="ADAL" clId="{D71E2920-95EC-407F-9A77-065F429662EB}" dt="2023-08-24T12:47:47.714" v="2042" actId="6549"/>
        <pc:sldMkLst>
          <pc:docMk/>
          <pc:sldMk cId="2510867815" sldId="471"/>
        </pc:sldMkLst>
        <pc:spChg chg="add mod">
          <ac:chgData name="Dr. Kapusy Katalin Zita" userId="fc740092-5002-4c7c-bbdf-13f9d2967c7c" providerId="ADAL" clId="{D71E2920-95EC-407F-9A77-065F429662EB}" dt="2023-08-24T09:23:33.882" v="2014" actId="1076"/>
          <ac:spMkLst>
            <pc:docMk/>
            <pc:sldMk cId="2510867815" sldId="471"/>
            <ac:spMk id="3" creationId="{FB00D186-7FF8-C64B-AB77-A7C4F953A86F}"/>
          </ac:spMkLst>
        </pc:spChg>
        <pc:spChg chg="add mod">
          <ac:chgData name="Dr. Kapusy Katalin Zita" userId="fc740092-5002-4c7c-bbdf-13f9d2967c7c" providerId="ADAL" clId="{D71E2920-95EC-407F-9A77-065F429662EB}" dt="2023-08-24T09:24:23.019" v="2019" actId="1076"/>
          <ac:spMkLst>
            <pc:docMk/>
            <pc:sldMk cId="2510867815" sldId="471"/>
            <ac:spMk id="4" creationId="{95920910-FE32-96D4-2640-1352A6FCFC92}"/>
          </ac:spMkLst>
        </pc:spChg>
        <pc:spChg chg="mod">
          <ac:chgData name="Dr. Kapusy Katalin Zita" userId="fc740092-5002-4c7c-bbdf-13f9d2967c7c" providerId="ADAL" clId="{D71E2920-95EC-407F-9A77-065F429662EB}" dt="2023-08-24T12:47:47.714" v="2042" actId="6549"/>
          <ac:spMkLst>
            <pc:docMk/>
            <pc:sldMk cId="2510867815" sldId="471"/>
            <ac:spMk id="13" creationId="{10B33EAD-D024-4499-8DCA-97B346923486}"/>
          </ac:spMkLst>
        </pc:spChg>
        <pc:spChg chg="mod">
          <ac:chgData name="Dr. Kapusy Katalin Zita" userId="fc740092-5002-4c7c-bbdf-13f9d2967c7c" providerId="ADAL" clId="{D71E2920-95EC-407F-9A77-065F429662EB}" dt="2023-08-24T09:23:33.882" v="2014" actId="1076"/>
          <ac:spMkLst>
            <pc:docMk/>
            <pc:sldMk cId="2510867815" sldId="471"/>
            <ac:spMk id="15" creationId="{C6B2BF27-1F24-4933-98BF-5B2DFD35372F}"/>
          </ac:spMkLst>
        </pc:spChg>
        <pc:spChg chg="mod">
          <ac:chgData name="Dr. Kapusy Katalin Zita" userId="fc740092-5002-4c7c-bbdf-13f9d2967c7c" providerId="ADAL" clId="{D71E2920-95EC-407F-9A77-065F429662EB}" dt="2023-08-24T09:24:23.019" v="2019" actId="1076"/>
          <ac:spMkLst>
            <pc:docMk/>
            <pc:sldMk cId="2510867815" sldId="471"/>
            <ac:spMk id="16" creationId="{45FE62DA-7BB2-9395-E471-EF80BF81A115}"/>
          </ac:spMkLst>
        </pc:spChg>
        <pc:spChg chg="mod">
          <ac:chgData name="Dr. Kapusy Katalin Zita" userId="fc740092-5002-4c7c-bbdf-13f9d2967c7c" providerId="ADAL" clId="{D71E2920-95EC-407F-9A77-065F429662EB}" dt="2023-08-24T09:23:33.882" v="2014" actId="1076"/>
          <ac:spMkLst>
            <pc:docMk/>
            <pc:sldMk cId="2510867815" sldId="471"/>
            <ac:spMk id="19" creationId="{67DD6E65-6688-4E4D-96F4-A5F13294CA2C}"/>
          </ac:spMkLst>
        </pc:spChg>
        <pc:spChg chg="mod">
          <ac:chgData name="Dr. Kapusy Katalin Zita" userId="fc740092-5002-4c7c-bbdf-13f9d2967c7c" providerId="ADAL" clId="{D71E2920-95EC-407F-9A77-065F429662EB}" dt="2023-08-24T09:24:12.017" v="2017" actId="1076"/>
          <ac:spMkLst>
            <pc:docMk/>
            <pc:sldMk cId="2510867815" sldId="471"/>
            <ac:spMk id="20" creationId="{07A8C4AE-1984-4AB9-AAF0-87D78E962A8A}"/>
          </ac:spMkLst>
        </pc:spChg>
        <pc:spChg chg="mod">
          <ac:chgData name="Dr. Kapusy Katalin Zita" userId="fc740092-5002-4c7c-bbdf-13f9d2967c7c" providerId="ADAL" clId="{D71E2920-95EC-407F-9A77-065F429662EB}" dt="2023-08-24T09:23:33.882" v="2014" actId="1076"/>
          <ac:spMkLst>
            <pc:docMk/>
            <pc:sldMk cId="2510867815" sldId="471"/>
            <ac:spMk id="25" creationId="{56286571-253D-4DF0-87A2-6131DF136606}"/>
          </ac:spMkLst>
        </pc:spChg>
        <pc:spChg chg="mod">
          <ac:chgData name="Dr. Kapusy Katalin Zita" userId="fc740092-5002-4c7c-bbdf-13f9d2967c7c" providerId="ADAL" clId="{D71E2920-95EC-407F-9A77-065F429662EB}" dt="2023-08-24T09:23:33.882" v="2014" actId="1076"/>
          <ac:spMkLst>
            <pc:docMk/>
            <pc:sldMk cId="2510867815" sldId="471"/>
            <ac:spMk id="27" creationId="{684A3055-7961-4241-96CA-C4742562FB72}"/>
          </ac:spMkLst>
        </pc:spChg>
        <pc:spChg chg="mod">
          <ac:chgData name="Dr. Kapusy Katalin Zita" userId="fc740092-5002-4c7c-bbdf-13f9d2967c7c" providerId="ADAL" clId="{D71E2920-95EC-407F-9A77-065F429662EB}" dt="2023-08-24T09:24:09.590" v="2016" actId="1076"/>
          <ac:spMkLst>
            <pc:docMk/>
            <pc:sldMk cId="2510867815" sldId="471"/>
            <ac:spMk id="33" creationId="{85143972-0DD8-4985-B272-028F28CA212C}"/>
          </ac:spMkLst>
        </pc:spChg>
        <pc:picChg chg="mod">
          <ac:chgData name="Dr. Kapusy Katalin Zita" userId="fc740092-5002-4c7c-bbdf-13f9d2967c7c" providerId="ADAL" clId="{D71E2920-95EC-407F-9A77-065F429662EB}" dt="2023-08-24T09:23:33.882" v="2014" actId="1076"/>
          <ac:picMkLst>
            <pc:docMk/>
            <pc:sldMk cId="2510867815" sldId="471"/>
            <ac:picMk id="18" creationId="{CFBFA45B-38F1-41DE-9A21-21D127292AD9}"/>
          </ac:picMkLst>
        </pc:picChg>
        <pc:picChg chg="mod">
          <ac:chgData name="Dr. Kapusy Katalin Zita" userId="fc740092-5002-4c7c-bbdf-13f9d2967c7c" providerId="ADAL" clId="{D71E2920-95EC-407F-9A77-065F429662EB}" dt="2023-08-24T09:24:13.868" v="2018" actId="1076"/>
          <ac:picMkLst>
            <pc:docMk/>
            <pc:sldMk cId="2510867815" sldId="471"/>
            <ac:picMk id="23" creationId="{2A1ECF38-C708-4A38-9D2D-2C32365A1B0B}"/>
          </ac:picMkLst>
        </pc:picChg>
        <pc:picChg chg="mod">
          <ac:chgData name="Dr. Kapusy Katalin Zita" userId="fc740092-5002-4c7c-bbdf-13f9d2967c7c" providerId="ADAL" clId="{D71E2920-95EC-407F-9A77-065F429662EB}" dt="2023-08-24T09:23:33.882" v="2014" actId="1076"/>
          <ac:picMkLst>
            <pc:docMk/>
            <pc:sldMk cId="2510867815" sldId="471"/>
            <ac:picMk id="24" creationId="{EDC67E4F-5808-4D85-B9E2-9548AB8A6BE0}"/>
          </ac:picMkLst>
        </pc:picChg>
        <pc:picChg chg="mod">
          <ac:chgData name="Dr. Kapusy Katalin Zita" userId="fc740092-5002-4c7c-bbdf-13f9d2967c7c" providerId="ADAL" clId="{D71E2920-95EC-407F-9A77-065F429662EB}" dt="2023-08-24T09:23:33.882" v="2014" actId="1076"/>
          <ac:picMkLst>
            <pc:docMk/>
            <pc:sldMk cId="2510867815" sldId="471"/>
            <ac:picMk id="26" creationId="{E6B33FEC-86CB-4BC2-A1BA-8379A02D5AEC}"/>
          </ac:picMkLst>
        </pc:picChg>
        <pc:cxnChg chg="add mod">
          <ac:chgData name="Dr. Kapusy Katalin Zita" userId="fc740092-5002-4c7c-bbdf-13f9d2967c7c" providerId="ADAL" clId="{D71E2920-95EC-407F-9A77-065F429662EB}" dt="2023-08-24T09:23:33.882" v="2014" actId="1076"/>
          <ac:cxnSpMkLst>
            <pc:docMk/>
            <pc:sldMk cId="2510867815" sldId="471"/>
            <ac:cxnSpMk id="2" creationId="{1DA5C795-F2C1-4BF1-9E49-29777B18188D}"/>
          </ac:cxnSpMkLst>
        </pc:cxnChg>
        <pc:cxnChg chg="mod">
          <ac:chgData name="Dr. Kapusy Katalin Zita" userId="fc740092-5002-4c7c-bbdf-13f9d2967c7c" providerId="ADAL" clId="{D71E2920-95EC-407F-9A77-065F429662EB}" dt="2023-08-24T09:23:33.882" v="2014" actId="1076"/>
          <ac:cxnSpMkLst>
            <pc:docMk/>
            <pc:sldMk cId="2510867815" sldId="471"/>
            <ac:cxnSpMk id="14" creationId="{D60F4E4E-240D-4558-B2DE-F3DD3EF30564}"/>
          </ac:cxnSpMkLst>
        </pc:cxnChg>
      </pc:sldChg>
      <pc:sldChg chg="modSp mod">
        <pc:chgData name="Dr. Kapusy Katalin Zita" userId="fc740092-5002-4c7c-bbdf-13f9d2967c7c" providerId="ADAL" clId="{D71E2920-95EC-407F-9A77-065F429662EB}" dt="2023-08-23T14:12:32.516" v="1329" actId="20577"/>
        <pc:sldMkLst>
          <pc:docMk/>
          <pc:sldMk cId="1637386743" sldId="472"/>
        </pc:sldMkLst>
        <pc:spChg chg="mod">
          <ac:chgData name="Dr. Kapusy Katalin Zita" userId="fc740092-5002-4c7c-bbdf-13f9d2967c7c" providerId="ADAL" clId="{D71E2920-95EC-407F-9A77-065F429662EB}" dt="2023-08-23T14:12:32.516" v="1329" actId="20577"/>
          <ac:spMkLst>
            <pc:docMk/>
            <pc:sldMk cId="1637386743" sldId="472"/>
            <ac:spMk id="8" creationId="{158999E6-DE41-438D-9742-325D03F41363}"/>
          </ac:spMkLst>
        </pc:spChg>
      </pc:sldChg>
      <pc:sldChg chg="modSp mod">
        <pc:chgData name="Dr. Kapusy Katalin Zita" userId="fc740092-5002-4c7c-bbdf-13f9d2967c7c" providerId="ADAL" clId="{D71E2920-95EC-407F-9A77-065F429662EB}" dt="2023-08-23T14:09:29.627" v="1223" actId="14100"/>
        <pc:sldMkLst>
          <pc:docMk/>
          <pc:sldMk cId="1637364046" sldId="478"/>
        </pc:sldMkLst>
        <pc:spChg chg="mod">
          <ac:chgData name="Dr. Kapusy Katalin Zita" userId="fc740092-5002-4c7c-bbdf-13f9d2967c7c" providerId="ADAL" clId="{D71E2920-95EC-407F-9A77-065F429662EB}" dt="2023-08-23T14:09:29.627" v="1223" actId="14100"/>
          <ac:spMkLst>
            <pc:docMk/>
            <pc:sldMk cId="1637364046" sldId="478"/>
            <ac:spMk id="35" creationId="{5B2133E8-FA49-47C7-AE87-437E0D49BA61}"/>
          </ac:spMkLst>
        </pc:spChg>
        <pc:spChg chg="mod">
          <ac:chgData name="Dr. Kapusy Katalin Zita" userId="fc740092-5002-4c7c-bbdf-13f9d2967c7c" providerId="ADAL" clId="{D71E2920-95EC-407F-9A77-065F429662EB}" dt="2023-08-23T14:09:20.490" v="1221" actId="14100"/>
          <ac:spMkLst>
            <pc:docMk/>
            <pc:sldMk cId="1637364046" sldId="478"/>
            <ac:spMk id="39" creationId="{220067B8-A035-4391-B568-321F6C626423}"/>
          </ac:spMkLst>
        </pc:spChg>
      </pc:sldChg>
      <pc:sldChg chg="addSp modSp mod">
        <pc:chgData name="Dr. Kapusy Katalin Zita" userId="fc740092-5002-4c7c-bbdf-13f9d2967c7c" providerId="ADAL" clId="{D71E2920-95EC-407F-9A77-065F429662EB}" dt="2023-08-23T10:56:39.738" v="899"/>
        <pc:sldMkLst>
          <pc:docMk/>
          <pc:sldMk cId="745670515" sldId="491"/>
        </pc:sldMkLst>
        <pc:spChg chg="add mod">
          <ac:chgData name="Dr. Kapusy Katalin Zita" userId="fc740092-5002-4c7c-bbdf-13f9d2967c7c" providerId="ADAL" clId="{D71E2920-95EC-407F-9A77-065F429662EB}" dt="2023-08-23T10:56:39.738" v="899"/>
          <ac:spMkLst>
            <pc:docMk/>
            <pc:sldMk cId="745670515" sldId="491"/>
            <ac:spMk id="2" creationId="{DCA0637C-B47F-316B-9624-8E4EA1D5C4D8}"/>
          </ac:spMkLst>
        </pc:spChg>
        <pc:spChg chg="mod">
          <ac:chgData name="Dr. Kapusy Katalin Zita" userId="fc740092-5002-4c7c-bbdf-13f9d2967c7c" providerId="ADAL" clId="{D71E2920-95EC-407F-9A77-065F429662EB}" dt="2023-08-23T09:22:02.379" v="620" actId="14100"/>
          <ac:spMkLst>
            <pc:docMk/>
            <pc:sldMk cId="745670515" sldId="491"/>
            <ac:spMk id="39" creationId="{220067B8-A035-4391-B568-321F6C626423}"/>
          </ac:spMkLst>
        </pc:spChg>
      </pc:sldChg>
      <pc:sldChg chg="modSp mod">
        <pc:chgData name="Dr. Kapusy Katalin Zita" userId="fc740092-5002-4c7c-bbdf-13f9d2967c7c" providerId="ADAL" clId="{D71E2920-95EC-407F-9A77-065F429662EB}" dt="2023-08-23T09:31:32.329" v="714" actId="20577"/>
        <pc:sldMkLst>
          <pc:docMk/>
          <pc:sldMk cId="3371836124" sldId="492"/>
        </pc:sldMkLst>
        <pc:spChg chg="mod">
          <ac:chgData name="Dr. Kapusy Katalin Zita" userId="fc740092-5002-4c7c-bbdf-13f9d2967c7c" providerId="ADAL" clId="{D71E2920-95EC-407F-9A77-065F429662EB}" dt="2023-08-23T09:30:50.917" v="698" actId="20577"/>
          <ac:spMkLst>
            <pc:docMk/>
            <pc:sldMk cId="3371836124" sldId="492"/>
            <ac:spMk id="13" creationId="{10B33EAD-D024-4499-8DCA-97B346923486}"/>
          </ac:spMkLst>
        </pc:spChg>
        <pc:spChg chg="mod">
          <ac:chgData name="Dr. Kapusy Katalin Zita" userId="fc740092-5002-4c7c-bbdf-13f9d2967c7c" providerId="ADAL" clId="{D71E2920-95EC-407F-9A77-065F429662EB}" dt="2023-08-23T09:31:32.329" v="714" actId="20577"/>
          <ac:spMkLst>
            <pc:docMk/>
            <pc:sldMk cId="3371836124" sldId="492"/>
            <ac:spMk id="16" creationId="{C4D2548F-0975-1CCA-7B4D-83D5AFF5E0D8}"/>
          </ac:spMkLst>
        </pc:spChg>
      </pc:sldChg>
      <pc:sldChg chg="modSp mod">
        <pc:chgData name="Dr. Kapusy Katalin Zita" userId="fc740092-5002-4c7c-bbdf-13f9d2967c7c" providerId="ADAL" clId="{D71E2920-95EC-407F-9A77-065F429662EB}" dt="2023-08-24T08:58:02.213" v="1839" actId="20577"/>
        <pc:sldMkLst>
          <pc:docMk/>
          <pc:sldMk cId="449518283" sldId="494"/>
        </pc:sldMkLst>
        <pc:spChg chg="mod">
          <ac:chgData name="Dr. Kapusy Katalin Zita" userId="fc740092-5002-4c7c-bbdf-13f9d2967c7c" providerId="ADAL" clId="{D71E2920-95EC-407F-9A77-065F429662EB}" dt="2023-08-24T08:58:02.213" v="1839" actId="20577"/>
          <ac:spMkLst>
            <pc:docMk/>
            <pc:sldMk cId="449518283" sldId="494"/>
            <ac:spMk id="10" creationId="{60D98FE3-4C66-A401-06B8-8FEFBFE39F70}"/>
          </ac:spMkLst>
        </pc:spChg>
        <pc:spChg chg="mod">
          <ac:chgData name="Dr. Kapusy Katalin Zita" userId="fc740092-5002-4c7c-bbdf-13f9d2967c7c" providerId="ADAL" clId="{D71E2920-95EC-407F-9A77-065F429662EB}" dt="2023-08-23T09:14:28.838" v="394" actId="1076"/>
          <ac:spMkLst>
            <pc:docMk/>
            <pc:sldMk cId="449518283" sldId="494"/>
            <ac:spMk id="29" creationId="{3096DBEC-8FDB-89CE-6911-64FC4CE0FFE3}"/>
          </ac:spMkLst>
        </pc:spChg>
      </pc:sldChg>
      <pc:sldChg chg="modSp mod">
        <pc:chgData name="Dr. Kapusy Katalin Zita" userId="fc740092-5002-4c7c-bbdf-13f9d2967c7c" providerId="ADAL" clId="{D71E2920-95EC-407F-9A77-065F429662EB}" dt="2023-08-24T08:59:04.385" v="1854" actId="20577"/>
        <pc:sldMkLst>
          <pc:docMk/>
          <pc:sldMk cId="753666870" sldId="495"/>
        </pc:sldMkLst>
        <pc:spChg chg="mod">
          <ac:chgData name="Dr. Kapusy Katalin Zita" userId="fc740092-5002-4c7c-bbdf-13f9d2967c7c" providerId="ADAL" clId="{D71E2920-95EC-407F-9A77-065F429662EB}" dt="2023-08-24T08:59:04.385" v="1854" actId="20577"/>
          <ac:spMkLst>
            <pc:docMk/>
            <pc:sldMk cId="753666870" sldId="495"/>
            <ac:spMk id="10" creationId="{60D98FE3-4C66-A401-06B8-8FEFBFE39F70}"/>
          </ac:spMkLst>
        </pc:spChg>
        <pc:spChg chg="mod">
          <ac:chgData name="Dr. Kapusy Katalin Zita" userId="fc740092-5002-4c7c-bbdf-13f9d2967c7c" providerId="ADAL" clId="{D71E2920-95EC-407F-9A77-065F429662EB}" dt="2023-08-23T09:17:17.460" v="458" actId="1076"/>
          <ac:spMkLst>
            <pc:docMk/>
            <pc:sldMk cId="753666870" sldId="495"/>
            <ac:spMk id="29" creationId="{3096DBEC-8FDB-89CE-6911-64FC4CE0FFE3}"/>
          </ac:spMkLst>
        </pc:spChg>
      </pc:sldChg>
      <pc:sldChg chg="modSp mod">
        <pc:chgData name="Dr. Kapusy Katalin Zita" userId="fc740092-5002-4c7c-bbdf-13f9d2967c7c" providerId="ADAL" clId="{D71E2920-95EC-407F-9A77-065F429662EB}" dt="2023-08-24T08:59:15.485" v="1857" actId="20577"/>
        <pc:sldMkLst>
          <pc:docMk/>
          <pc:sldMk cId="464821954" sldId="496"/>
        </pc:sldMkLst>
        <pc:spChg chg="mod">
          <ac:chgData name="Dr. Kapusy Katalin Zita" userId="fc740092-5002-4c7c-bbdf-13f9d2967c7c" providerId="ADAL" clId="{D71E2920-95EC-407F-9A77-065F429662EB}" dt="2023-08-24T08:59:15.485" v="1857" actId="20577"/>
          <ac:spMkLst>
            <pc:docMk/>
            <pc:sldMk cId="464821954" sldId="496"/>
            <ac:spMk id="10" creationId="{60D98FE3-4C66-A401-06B8-8FEFBFE39F70}"/>
          </ac:spMkLst>
        </pc:spChg>
        <pc:spChg chg="mod">
          <ac:chgData name="Dr. Kapusy Katalin Zita" userId="fc740092-5002-4c7c-bbdf-13f9d2967c7c" providerId="ADAL" clId="{D71E2920-95EC-407F-9A77-065F429662EB}" dt="2023-08-23T09:18:59.262" v="483" actId="1076"/>
          <ac:spMkLst>
            <pc:docMk/>
            <pc:sldMk cId="464821954" sldId="496"/>
            <ac:spMk id="29" creationId="{3096DBEC-8FDB-89CE-6911-64FC4CE0FFE3}"/>
          </ac:spMkLst>
        </pc:spChg>
      </pc:sldChg>
      <pc:sldChg chg="modSp del mod">
        <pc:chgData name="Dr. Kapusy Katalin Zita" userId="fc740092-5002-4c7c-bbdf-13f9d2967c7c" providerId="ADAL" clId="{D71E2920-95EC-407F-9A77-065F429662EB}" dt="2023-08-23T13:51:10.612" v="1015" actId="47"/>
        <pc:sldMkLst>
          <pc:docMk/>
          <pc:sldMk cId="320467468" sldId="497"/>
        </pc:sldMkLst>
        <pc:spChg chg="mod">
          <ac:chgData name="Dr. Kapusy Katalin Zita" userId="fc740092-5002-4c7c-bbdf-13f9d2967c7c" providerId="ADAL" clId="{D71E2920-95EC-407F-9A77-065F429662EB}" dt="2023-08-23T11:03:04.266" v="940" actId="14100"/>
          <ac:spMkLst>
            <pc:docMk/>
            <pc:sldMk cId="320467468" sldId="497"/>
            <ac:spMk id="4" creationId="{275FF524-3722-4453-8948-353F884141E8}"/>
          </ac:spMkLst>
        </pc:spChg>
        <pc:spChg chg="mod">
          <ac:chgData name="Dr. Kapusy Katalin Zita" userId="fc740092-5002-4c7c-bbdf-13f9d2967c7c" providerId="ADAL" clId="{D71E2920-95EC-407F-9A77-065F429662EB}" dt="2023-08-23T13:45:14.459" v="983" actId="14100"/>
          <ac:spMkLst>
            <pc:docMk/>
            <pc:sldMk cId="320467468" sldId="497"/>
            <ac:spMk id="13" creationId="{905CF0D1-4D30-299D-F63B-1B12F7E0A068}"/>
          </ac:spMkLst>
        </pc:spChg>
        <pc:spChg chg="mod">
          <ac:chgData name="Dr. Kapusy Katalin Zita" userId="fc740092-5002-4c7c-bbdf-13f9d2967c7c" providerId="ADAL" clId="{D71E2920-95EC-407F-9A77-065F429662EB}" dt="2023-08-23T13:45:29.811" v="1012" actId="14100"/>
          <ac:spMkLst>
            <pc:docMk/>
            <pc:sldMk cId="320467468" sldId="497"/>
            <ac:spMk id="15" creationId="{B7741096-17FB-6AAA-E423-95EA823A2A19}"/>
          </ac:spMkLst>
        </pc:spChg>
      </pc:sldChg>
      <pc:sldChg chg="delSp mod">
        <pc:chgData name="Dr. Kapusy Katalin Zita" userId="fc740092-5002-4c7c-bbdf-13f9d2967c7c" providerId="ADAL" clId="{D71E2920-95EC-407F-9A77-065F429662EB}" dt="2023-08-23T14:06:57.649" v="1147" actId="478"/>
        <pc:sldMkLst>
          <pc:docMk/>
          <pc:sldMk cId="1979138793" sldId="498"/>
        </pc:sldMkLst>
        <pc:spChg chg="del">
          <ac:chgData name="Dr. Kapusy Katalin Zita" userId="fc740092-5002-4c7c-bbdf-13f9d2967c7c" providerId="ADAL" clId="{D71E2920-95EC-407F-9A77-065F429662EB}" dt="2023-08-23T14:06:57.649" v="1147" actId="478"/>
          <ac:spMkLst>
            <pc:docMk/>
            <pc:sldMk cId="1979138793" sldId="498"/>
            <ac:spMk id="3" creationId="{FFBA10BB-6FCE-8551-4FED-6BCB0825F125}"/>
          </ac:spMkLst>
        </pc:spChg>
      </pc:sldChg>
      <pc:sldChg chg="modSp mod">
        <pc:chgData name="Dr. Kapusy Katalin Zita" userId="fc740092-5002-4c7c-bbdf-13f9d2967c7c" providerId="ADAL" clId="{D71E2920-95EC-407F-9A77-065F429662EB}" dt="2023-08-23T08:46:05.763" v="137" actId="1076"/>
        <pc:sldMkLst>
          <pc:docMk/>
          <pc:sldMk cId="4094152628" sldId="499"/>
        </pc:sldMkLst>
        <pc:spChg chg="mod">
          <ac:chgData name="Dr. Kapusy Katalin Zita" userId="fc740092-5002-4c7c-bbdf-13f9d2967c7c" providerId="ADAL" clId="{D71E2920-95EC-407F-9A77-065F429662EB}" dt="2023-08-23T08:46:05.763" v="137" actId="1076"/>
          <ac:spMkLst>
            <pc:docMk/>
            <pc:sldMk cId="4094152628" sldId="499"/>
            <ac:spMk id="2" creationId="{C4CA21B2-9901-2E58-41E3-2D4173BBCF32}"/>
          </ac:spMkLst>
        </pc:spChg>
        <pc:spChg chg="mod">
          <ac:chgData name="Dr. Kapusy Katalin Zita" userId="fc740092-5002-4c7c-bbdf-13f9d2967c7c" providerId="ADAL" clId="{D71E2920-95EC-407F-9A77-065F429662EB}" dt="2023-08-23T08:45:30.931" v="133" actId="1076"/>
          <ac:spMkLst>
            <pc:docMk/>
            <pc:sldMk cId="4094152628" sldId="499"/>
            <ac:spMk id="3" creationId="{46C87D13-6EEE-9C7A-B34C-6EBC9506FC9F}"/>
          </ac:spMkLst>
        </pc:spChg>
      </pc:sldChg>
      <pc:sldChg chg="modSp add mod">
        <pc:chgData name="Dr. Kapusy Katalin Zita" userId="fc740092-5002-4c7c-bbdf-13f9d2967c7c" providerId="ADAL" clId="{D71E2920-95EC-407F-9A77-065F429662EB}" dt="2023-08-23T14:11:47.544" v="1295" actId="1076"/>
        <pc:sldMkLst>
          <pc:docMk/>
          <pc:sldMk cId="1495831390" sldId="501"/>
        </pc:sldMkLst>
        <pc:spChg chg="mod">
          <ac:chgData name="Dr. Kapusy Katalin Zita" userId="fc740092-5002-4c7c-bbdf-13f9d2967c7c" providerId="ADAL" clId="{D71E2920-95EC-407F-9A77-065F429662EB}" dt="2023-08-23T14:11:47.544" v="1295" actId="1076"/>
          <ac:spMkLst>
            <pc:docMk/>
            <pc:sldMk cId="1495831390" sldId="501"/>
            <ac:spMk id="3" creationId="{46C87D13-6EEE-9C7A-B34C-6EBC9506FC9F}"/>
          </ac:spMkLst>
        </pc:spChg>
        <pc:spChg chg="mod">
          <ac:chgData name="Dr. Kapusy Katalin Zita" userId="fc740092-5002-4c7c-bbdf-13f9d2967c7c" providerId="ADAL" clId="{D71E2920-95EC-407F-9A77-065F429662EB}" dt="2023-08-23T08:46:14.633" v="138" actId="1076"/>
          <ac:spMkLst>
            <pc:docMk/>
            <pc:sldMk cId="1495831390" sldId="501"/>
            <ac:spMk id="5" creationId="{84BE1C8D-61C7-2CA9-A482-AA0AC7CF1480}"/>
          </ac:spMkLst>
        </pc:spChg>
      </pc:sldChg>
      <pc:sldChg chg="modSp add mod">
        <pc:chgData name="Dr. Kapusy Katalin Zita" userId="fc740092-5002-4c7c-bbdf-13f9d2967c7c" providerId="ADAL" clId="{D71E2920-95EC-407F-9A77-065F429662EB}" dt="2023-08-23T09:26:38.946" v="680" actId="207"/>
        <pc:sldMkLst>
          <pc:docMk/>
          <pc:sldMk cId="2179853171" sldId="502"/>
        </pc:sldMkLst>
        <pc:spChg chg="mod">
          <ac:chgData name="Dr. Kapusy Katalin Zita" userId="fc740092-5002-4c7c-bbdf-13f9d2967c7c" providerId="ADAL" clId="{D71E2920-95EC-407F-9A77-065F429662EB}" dt="2023-08-23T09:26:38.946" v="680" actId="207"/>
          <ac:spMkLst>
            <pc:docMk/>
            <pc:sldMk cId="2179853171" sldId="502"/>
            <ac:spMk id="4" creationId="{C6E7AA22-9259-1C28-9F7D-45BBAA4B6B6B}"/>
          </ac:spMkLst>
        </pc:spChg>
      </pc:sldChg>
      <pc:sldChg chg="add del">
        <pc:chgData name="Dr. Kapusy Katalin Zita" userId="fc740092-5002-4c7c-bbdf-13f9d2967c7c" providerId="ADAL" clId="{D71E2920-95EC-407F-9A77-065F429662EB}" dt="2023-08-23T10:58:02.447" v="901"/>
        <pc:sldMkLst>
          <pc:docMk/>
          <pc:sldMk cId="2260708642" sldId="503"/>
        </pc:sldMkLst>
      </pc:sldChg>
      <pc:sldChg chg="add del">
        <pc:chgData name="Dr. Kapusy Katalin Zita" userId="fc740092-5002-4c7c-bbdf-13f9d2967c7c" providerId="ADAL" clId="{D71E2920-95EC-407F-9A77-065F429662EB}" dt="2023-08-23T10:58:02.447" v="901"/>
        <pc:sldMkLst>
          <pc:docMk/>
          <pc:sldMk cId="2183853171" sldId="504"/>
        </pc:sldMkLst>
      </pc:sldChg>
      <pc:sldChg chg="add">
        <pc:chgData name="Dr. Kapusy Katalin Zita" userId="fc740092-5002-4c7c-bbdf-13f9d2967c7c" providerId="ADAL" clId="{D71E2920-95EC-407F-9A77-065F429662EB}" dt="2023-08-23T13:51:05.913" v="1014"/>
        <pc:sldMkLst>
          <pc:docMk/>
          <pc:sldMk cId="830306760" sldId="509"/>
        </pc:sldMkLst>
      </pc:sldChg>
      <pc:sldChg chg="addSp delSp modSp add mod">
        <pc:chgData name="Dr. Kapusy Katalin Zita" userId="fc740092-5002-4c7c-bbdf-13f9d2967c7c" providerId="ADAL" clId="{D71E2920-95EC-407F-9A77-065F429662EB}" dt="2023-08-24T12:44:17.593" v="2041"/>
        <pc:sldMkLst>
          <pc:docMk/>
          <pc:sldMk cId="1217935713" sldId="510"/>
        </pc:sldMkLst>
        <pc:spChg chg="mod">
          <ac:chgData name="Dr. Kapusy Katalin Zita" userId="fc740092-5002-4c7c-bbdf-13f9d2967c7c" providerId="ADAL" clId="{D71E2920-95EC-407F-9A77-065F429662EB}" dt="2023-08-23T14:17:31.427" v="1485" actId="14100"/>
          <ac:spMkLst>
            <pc:docMk/>
            <pc:sldMk cId="1217935713" sldId="510"/>
            <ac:spMk id="2" creationId="{0E8D2B80-065A-4F61-AE2C-A2315AA99D22}"/>
          </ac:spMkLst>
        </pc:spChg>
        <pc:spChg chg="add mod">
          <ac:chgData name="Dr. Kapusy Katalin Zita" userId="fc740092-5002-4c7c-bbdf-13f9d2967c7c" providerId="ADAL" clId="{D71E2920-95EC-407F-9A77-065F429662EB}" dt="2023-08-23T14:17:05.097" v="1466" actId="1076"/>
          <ac:spMkLst>
            <pc:docMk/>
            <pc:sldMk cId="1217935713" sldId="510"/>
            <ac:spMk id="3" creationId="{1BDEA51E-7BA9-956F-2EE1-741B6F037F7B}"/>
          </ac:spMkLst>
        </pc:spChg>
        <pc:spChg chg="add mod">
          <ac:chgData name="Dr. Kapusy Katalin Zita" userId="fc740092-5002-4c7c-bbdf-13f9d2967c7c" providerId="ADAL" clId="{D71E2920-95EC-407F-9A77-065F429662EB}" dt="2023-08-24T12:44:17.593" v="2041"/>
          <ac:spMkLst>
            <pc:docMk/>
            <pc:sldMk cId="1217935713" sldId="510"/>
            <ac:spMk id="4" creationId="{C48597BF-413E-B130-A598-13E63E119F13}"/>
          </ac:spMkLst>
        </pc:spChg>
        <pc:spChg chg="mod">
          <ac:chgData name="Dr. Kapusy Katalin Zita" userId="fc740092-5002-4c7c-bbdf-13f9d2967c7c" providerId="ADAL" clId="{D71E2920-95EC-407F-9A77-065F429662EB}" dt="2023-08-23T14:17:47.660" v="1486" actId="14100"/>
          <ac:spMkLst>
            <pc:docMk/>
            <pc:sldMk cId="1217935713" sldId="510"/>
            <ac:spMk id="9" creationId="{3D525DD5-DEE7-25AA-81D5-275D6C08D4E7}"/>
          </ac:spMkLst>
        </pc:spChg>
        <pc:spChg chg="mod">
          <ac:chgData name="Dr. Kapusy Katalin Zita" userId="fc740092-5002-4c7c-bbdf-13f9d2967c7c" providerId="ADAL" clId="{D71E2920-95EC-407F-9A77-065F429662EB}" dt="2023-08-23T14:17:01.215" v="1465" actId="1076"/>
          <ac:spMkLst>
            <pc:docMk/>
            <pc:sldMk cId="1217935713" sldId="510"/>
            <ac:spMk id="13" creationId="{10B33EAD-D024-4499-8DCA-97B346923486}"/>
          </ac:spMkLst>
        </pc:spChg>
        <pc:spChg chg="mod">
          <ac:chgData name="Dr. Kapusy Katalin Zita" userId="fc740092-5002-4c7c-bbdf-13f9d2967c7c" providerId="ADAL" clId="{D71E2920-95EC-407F-9A77-065F429662EB}" dt="2023-08-23T14:16:54.243" v="1462" actId="1076"/>
          <ac:spMkLst>
            <pc:docMk/>
            <pc:sldMk cId="1217935713" sldId="510"/>
            <ac:spMk id="14" creationId="{5822F410-CE7D-5A43-8DC4-9CC86B95F4AB}"/>
          </ac:spMkLst>
        </pc:spChg>
        <pc:spChg chg="del">
          <ac:chgData name="Dr. Kapusy Katalin Zita" userId="fc740092-5002-4c7c-bbdf-13f9d2967c7c" providerId="ADAL" clId="{D71E2920-95EC-407F-9A77-065F429662EB}" dt="2023-08-23T14:16:26.464" v="1407" actId="478"/>
          <ac:spMkLst>
            <pc:docMk/>
            <pc:sldMk cId="1217935713" sldId="510"/>
            <ac:spMk id="16" creationId="{C4D2548F-0975-1CCA-7B4D-83D5AFF5E0D8}"/>
          </ac:spMkLst>
        </pc:spChg>
        <pc:spChg chg="del">
          <ac:chgData name="Dr. Kapusy Katalin Zita" userId="fc740092-5002-4c7c-bbdf-13f9d2967c7c" providerId="ADAL" clId="{D71E2920-95EC-407F-9A77-065F429662EB}" dt="2023-08-23T14:16:22.319" v="1404" actId="478"/>
          <ac:spMkLst>
            <pc:docMk/>
            <pc:sldMk cId="1217935713" sldId="510"/>
            <ac:spMk id="24" creationId="{2F1209AF-8C65-483F-9371-0EA460C04AA5}"/>
          </ac:spMkLst>
        </pc:spChg>
        <pc:spChg chg="mod">
          <ac:chgData name="Dr. Kapusy Katalin Zita" userId="fc740092-5002-4c7c-bbdf-13f9d2967c7c" providerId="ADAL" clId="{D71E2920-95EC-407F-9A77-065F429662EB}" dt="2023-08-24T09:12:33.573" v="1870" actId="1076"/>
          <ac:spMkLst>
            <pc:docMk/>
            <pc:sldMk cId="1217935713" sldId="510"/>
            <ac:spMk id="27" creationId="{256A0377-4705-4DD7-8AFE-018448B4838D}"/>
          </ac:spMkLst>
        </pc:spChg>
        <pc:spChg chg="del">
          <ac:chgData name="Dr. Kapusy Katalin Zita" userId="fc740092-5002-4c7c-bbdf-13f9d2967c7c" providerId="ADAL" clId="{D71E2920-95EC-407F-9A77-065F429662EB}" dt="2023-08-23T14:16:23.484" v="1405" actId="478"/>
          <ac:spMkLst>
            <pc:docMk/>
            <pc:sldMk cId="1217935713" sldId="510"/>
            <ac:spMk id="31" creationId="{612AE4E4-757E-46B5-828C-E2B6E955901E}"/>
          </ac:spMkLst>
        </pc:spChg>
        <pc:picChg chg="mod">
          <ac:chgData name="Dr. Kapusy Katalin Zita" userId="fc740092-5002-4c7c-bbdf-13f9d2967c7c" providerId="ADAL" clId="{D71E2920-95EC-407F-9A77-065F429662EB}" dt="2023-08-23T14:17:09.056" v="1467" actId="1076"/>
          <ac:picMkLst>
            <pc:docMk/>
            <pc:sldMk cId="1217935713" sldId="510"/>
            <ac:picMk id="10" creationId="{34D5F3F9-65FF-F0C8-397A-6FEA6D3923F5}"/>
          </ac:picMkLst>
        </pc:picChg>
        <pc:picChg chg="del">
          <ac:chgData name="Dr. Kapusy Katalin Zita" userId="fc740092-5002-4c7c-bbdf-13f9d2967c7c" providerId="ADAL" clId="{D71E2920-95EC-407F-9A77-065F429662EB}" dt="2023-08-23T14:16:24.218" v="1406" actId="478"/>
          <ac:picMkLst>
            <pc:docMk/>
            <pc:sldMk cId="1217935713" sldId="510"/>
            <ac:picMk id="25" creationId="{5EB505B2-1965-49FE-BD21-5A6263E96011}"/>
          </ac:picMkLst>
        </pc:picChg>
        <pc:cxnChg chg="add mod">
          <ac:chgData name="Dr. Kapusy Katalin Zita" userId="fc740092-5002-4c7c-bbdf-13f9d2967c7c" providerId="ADAL" clId="{D71E2920-95EC-407F-9A77-065F429662EB}" dt="2023-08-24T09:14:04.802" v="1949" actId="14100"/>
          <ac:cxnSpMkLst>
            <pc:docMk/>
            <pc:sldMk cId="1217935713" sldId="510"/>
            <ac:cxnSpMk id="5" creationId="{0DE02245-2787-0E86-74AC-632AE51E831A}"/>
          </ac:cxnSpMkLst>
        </pc:cxnChg>
        <pc:cxnChg chg="del">
          <ac:chgData name="Dr. Kapusy Katalin Zita" userId="fc740092-5002-4c7c-bbdf-13f9d2967c7c" providerId="ADAL" clId="{D71E2920-95EC-407F-9A77-065F429662EB}" dt="2023-08-23T14:16:27.852" v="1408" actId="478"/>
          <ac:cxnSpMkLst>
            <pc:docMk/>
            <pc:sldMk cId="1217935713" sldId="510"/>
            <ac:cxnSpMk id="15" creationId="{EB9B037B-FF3A-AA31-CB73-8CE8E2ED18D2}"/>
          </ac:cxnSpMkLst>
        </pc:cxnChg>
        <pc:cxnChg chg="mod">
          <ac:chgData name="Dr. Kapusy Katalin Zita" userId="fc740092-5002-4c7c-bbdf-13f9d2967c7c" providerId="ADAL" clId="{D71E2920-95EC-407F-9A77-065F429662EB}" dt="2023-08-24T09:12:31.117" v="1869" actId="1076"/>
          <ac:cxnSpMkLst>
            <pc:docMk/>
            <pc:sldMk cId="1217935713" sldId="510"/>
            <ac:cxnSpMk id="26" creationId="{BBD71A87-077C-411E-A2F9-2AC1EAB45BC2}"/>
          </ac:cxnSpMkLst>
        </pc:cxnChg>
      </pc:sldChg>
      <pc:sldChg chg="modSp add mod">
        <pc:chgData name="Dr. Kapusy Katalin Zita" userId="fc740092-5002-4c7c-bbdf-13f9d2967c7c" providerId="ADAL" clId="{D71E2920-95EC-407F-9A77-065F429662EB}" dt="2023-08-24T07:26:06.864" v="1760" actId="20577"/>
        <pc:sldMkLst>
          <pc:docMk/>
          <pc:sldMk cId="1571720441" sldId="511"/>
        </pc:sldMkLst>
        <pc:spChg chg="mod">
          <ac:chgData name="Dr. Kapusy Katalin Zita" userId="fc740092-5002-4c7c-bbdf-13f9d2967c7c" providerId="ADAL" clId="{D71E2920-95EC-407F-9A77-065F429662EB}" dt="2023-08-24T07:24:11.756" v="1554" actId="1076"/>
          <ac:spMkLst>
            <pc:docMk/>
            <pc:sldMk cId="1571720441" sldId="511"/>
            <ac:spMk id="2" creationId="{12129CE8-E543-8D88-91CE-AE3FD75548E7}"/>
          </ac:spMkLst>
        </pc:spChg>
        <pc:spChg chg="mod">
          <ac:chgData name="Dr. Kapusy Katalin Zita" userId="fc740092-5002-4c7c-bbdf-13f9d2967c7c" providerId="ADAL" clId="{D71E2920-95EC-407F-9A77-065F429662EB}" dt="2023-08-24T07:26:06.864" v="1760" actId="20577"/>
          <ac:spMkLst>
            <pc:docMk/>
            <pc:sldMk cId="1571720441" sldId="511"/>
            <ac:spMk id="4" creationId="{C6E7AA22-9259-1C28-9F7D-45BBAA4B6B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80AF2-53B6-4F5E-8B59-64AE49F46B87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23DAC-A365-406E-B12D-F4147937B6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987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89f325e8c8_0_4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89f325e8c8_0_4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89f325e8c8_0_4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89f325e8c8_0_4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80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23DAC-A365-406E-B12D-F4147937B6A7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2993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89f325e8c8_0_4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89f325e8c8_0_4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40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89f325e8c8_0_4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89f325e8c8_0_4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09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89f325e8c8_0_4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89f325e8c8_0_4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86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89f325e8c8_0_4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89f325e8c8_0_4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100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89f325e8c8_0_4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89f325e8c8_0_4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06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89f325e8c8_0_4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89f325e8c8_0_4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297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89f325e8c8_0_4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89f325e8c8_0_4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933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89f325e8c8_0_4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89f325e8c8_0_4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93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89f325e8c8_0_4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89f325e8c8_0_4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16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0A6D7D-7438-4512-8851-5C34242FC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9D16E4D-3C5C-4680-BF3A-DE17E9A7F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0104B5-A991-4F34-BAEE-D3FA86B2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649D-13F9-4E9A-B504-622196DF3BD0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C568BB1-01AF-49C7-BD7B-BD4BAD42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6C4A4D4-9D2C-45F6-AEC9-37F20A5A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566-90B1-4AC7-ABB7-61E4B10E6D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94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E70667-D134-4BCD-9FC9-63C4BD9C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8082DE5-6287-4BF1-909D-0C212BAF0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666886-BD4A-4F49-A7A7-F4DC8BB1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649D-13F9-4E9A-B504-622196DF3BD0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1EDCEA7-4D77-4117-A1DA-F61C2F1D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16C1076-EA47-4204-A11D-38C77751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566-90B1-4AC7-ABB7-61E4B10E6D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179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0EB435F-5E31-4658-9D42-0054CBBE8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9E718B4-0C45-4ABE-A326-DDC664AEA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3738B0-3884-4652-8B2C-0775140E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649D-13F9-4E9A-B504-622196DF3BD0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2126379-3319-4FAF-9BE3-53E724D7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5737B72-0426-4A4B-B368-8243B279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566-90B1-4AC7-ABB7-61E4B10E6D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78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2380833"/>
            <a:ext cx="11360800" cy="1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7210"/>
              </a:buClr>
              <a:buSzPts val="12000"/>
              <a:buNone/>
              <a:defRPr sz="9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210"/>
              </a:buClr>
              <a:buSzPts val="12000"/>
              <a:buNone/>
              <a:defRPr sz="16000">
                <a:solidFill>
                  <a:srgbClr val="FF721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210"/>
              </a:buClr>
              <a:buSzPts val="12000"/>
              <a:buNone/>
              <a:defRPr sz="16000">
                <a:solidFill>
                  <a:srgbClr val="FF721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210"/>
              </a:buClr>
              <a:buSzPts val="12000"/>
              <a:buNone/>
              <a:defRPr sz="16000">
                <a:solidFill>
                  <a:srgbClr val="FF721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210"/>
              </a:buClr>
              <a:buSzPts val="12000"/>
              <a:buNone/>
              <a:defRPr sz="16000">
                <a:solidFill>
                  <a:srgbClr val="FF721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210"/>
              </a:buClr>
              <a:buSzPts val="12000"/>
              <a:buNone/>
              <a:defRPr sz="16000">
                <a:solidFill>
                  <a:srgbClr val="FF721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210"/>
              </a:buClr>
              <a:buSzPts val="12000"/>
              <a:buNone/>
              <a:defRPr sz="16000">
                <a:solidFill>
                  <a:srgbClr val="FF721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210"/>
              </a:buClr>
              <a:buSzPts val="12000"/>
              <a:buNone/>
              <a:defRPr sz="16000">
                <a:solidFill>
                  <a:srgbClr val="FF721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210"/>
              </a:buClr>
              <a:buSzPts val="12000"/>
              <a:buNone/>
              <a:defRPr sz="16000">
                <a:solidFill>
                  <a:srgbClr val="FF721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0" name="Google Shape;170;p11"/>
          <p:cNvSpPr txBox="1">
            <a:spLocks noGrp="1"/>
          </p:cNvSpPr>
          <p:nvPr>
            <p:ph type="subTitle" idx="1"/>
          </p:nvPr>
        </p:nvSpPr>
        <p:spPr>
          <a:xfrm>
            <a:off x="3350467" y="3767167"/>
            <a:ext cx="5491200" cy="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200"/>
              <a:buNone/>
              <a:defRPr>
                <a:solidFill>
                  <a:srgbClr val="34343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200"/>
              <a:buNone/>
              <a:defRPr>
                <a:solidFill>
                  <a:srgbClr val="34343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200"/>
              <a:buNone/>
              <a:defRPr>
                <a:solidFill>
                  <a:srgbClr val="34343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200"/>
              <a:buNone/>
              <a:defRPr>
                <a:solidFill>
                  <a:srgbClr val="34343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200"/>
              <a:buNone/>
              <a:defRPr>
                <a:solidFill>
                  <a:srgbClr val="34343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200"/>
              <a:buNone/>
              <a:defRPr>
                <a:solidFill>
                  <a:srgbClr val="34343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200"/>
              <a:buNone/>
              <a:defRPr>
                <a:solidFill>
                  <a:srgbClr val="34343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200"/>
              <a:buNone/>
              <a:defRPr>
                <a:solidFill>
                  <a:srgbClr val="343434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10360799" y="-704433"/>
            <a:ext cx="1546000" cy="1546000"/>
          </a:xfrm>
          <a:prstGeom prst="donut">
            <a:avLst>
              <a:gd name="adj" fmla="val 17842"/>
            </a:avLst>
          </a:prstGeom>
          <a:solidFill>
            <a:srgbClr val="00BBC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11"/>
          <p:cNvGrpSpPr/>
          <p:nvPr/>
        </p:nvGrpSpPr>
        <p:grpSpPr>
          <a:xfrm>
            <a:off x="-511377" y="5320745"/>
            <a:ext cx="2290248" cy="2290800"/>
            <a:chOff x="1347125" y="349025"/>
            <a:chExt cx="4978800" cy="4980000"/>
          </a:xfrm>
        </p:grpSpPr>
        <p:sp>
          <p:nvSpPr>
            <p:cNvPr id="173" name="Google Shape;173;p11"/>
            <p:cNvSpPr/>
            <p:nvPr/>
          </p:nvSpPr>
          <p:spPr>
            <a:xfrm>
              <a:off x="4756525" y="523725"/>
              <a:ext cx="1394100" cy="1393475"/>
            </a:xfrm>
            <a:custGeom>
              <a:avLst/>
              <a:gdLst/>
              <a:ahLst/>
              <a:cxnLst/>
              <a:rect l="l" t="t" r="r" b="b"/>
              <a:pathLst>
                <a:path w="55764" h="55739" extrusionOk="0">
                  <a:moveTo>
                    <a:pt x="1" y="0"/>
                  </a:moveTo>
                  <a:lnTo>
                    <a:pt x="55763" y="55739"/>
                  </a:lnTo>
                  <a:cubicBezTo>
                    <a:pt x="54928" y="53568"/>
                    <a:pt x="53998" y="51446"/>
                    <a:pt x="52973" y="49371"/>
                  </a:cubicBezTo>
                  <a:lnTo>
                    <a:pt x="6417" y="2815"/>
                  </a:lnTo>
                  <a:cubicBezTo>
                    <a:pt x="4318" y="1789"/>
                    <a:pt x="2195" y="859"/>
                    <a:pt x="1" y="0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4312325" y="393150"/>
              <a:ext cx="1968875" cy="1968875"/>
            </a:xfrm>
            <a:custGeom>
              <a:avLst/>
              <a:gdLst/>
              <a:ahLst/>
              <a:cxnLst/>
              <a:rect l="l" t="t" r="r" b="b"/>
              <a:pathLst>
                <a:path w="78755" h="78755" extrusionOk="0">
                  <a:moveTo>
                    <a:pt x="0" y="0"/>
                  </a:moveTo>
                  <a:lnTo>
                    <a:pt x="78754" y="78754"/>
                  </a:lnTo>
                  <a:cubicBezTo>
                    <a:pt x="78492" y="77204"/>
                    <a:pt x="78158" y="75654"/>
                    <a:pt x="77753" y="74151"/>
                  </a:cubicBezTo>
                  <a:lnTo>
                    <a:pt x="4627" y="1026"/>
                  </a:lnTo>
                  <a:cubicBezTo>
                    <a:pt x="3125" y="620"/>
                    <a:pt x="1551" y="286"/>
                    <a:pt x="0" y="0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3955175" y="350200"/>
              <a:ext cx="2370750" cy="2370175"/>
            </a:xfrm>
            <a:custGeom>
              <a:avLst/>
              <a:gdLst/>
              <a:ahLst/>
              <a:cxnLst/>
              <a:rect l="l" t="t" r="r" b="b"/>
              <a:pathLst>
                <a:path w="94830" h="94807" extrusionOk="0">
                  <a:moveTo>
                    <a:pt x="0" y="1"/>
                  </a:moveTo>
                  <a:lnTo>
                    <a:pt x="94829" y="94806"/>
                  </a:lnTo>
                  <a:lnTo>
                    <a:pt x="94829" y="94806"/>
                  </a:lnTo>
                  <a:cubicBezTo>
                    <a:pt x="94734" y="93542"/>
                    <a:pt x="94662" y="92254"/>
                    <a:pt x="94567" y="90966"/>
                  </a:cubicBezTo>
                  <a:lnTo>
                    <a:pt x="3840" y="239"/>
                  </a:lnTo>
                  <a:cubicBezTo>
                    <a:pt x="2576" y="120"/>
                    <a:pt x="1288" y="49"/>
                    <a:pt x="0" y="1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3646300" y="349025"/>
              <a:ext cx="2679625" cy="2679625"/>
            </a:xfrm>
            <a:custGeom>
              <a:avLst/>
              <a:gdLst/>
              <a:ahLst/>
              <a:cxnLst/>
              <a:rect l="l" t="t" r="r" b="b"/>
              <a:pathLst>
                <a:path w="107185" h="107185" extrusionOk="0">
                  <a:moveTo>
                    <a:pt x="3387" y="0"/>
                  </a:moveTo>
                  <a:cubicBezTo>
                    <a:pt x="2266" y="48"/>
                    <a:pt x="1145" y="119"/>
                    <a:pt x="1" y="215"/>
                  </a:cubicBezTo>
                  <a:lnTo>
                    <a:pt x="106969" y="107184"/>
                  </a:lnTo>
                  <a:cubicBezTo>
                    <a:pt x="107065" y="106063"/>
                    <a:pt x="107160" y="104942"/>
                    <a:pt x="107184" y="103797"/>
                  </a:cubicBezTo>
                  <a:lnTo>
                    <a:pt x="3387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3370225" y="377650"/>
              <a:ext cx="2926475" cy="2927650"/>
            </a:xfrm>
            <a:custGeom>
              <a:avLst/>
              <a:gdLst/>
              <a:ahLst/>
              <a:cxnLst/>
              <a:rect l="l" t="t" r="r" b="b"/>
              <a:pathLst>
                <a:path w="117059" h="117106" extrusionOk="0">
                  <a:moveTo>
                    <a:pt x="3006" y="0"/>
                  </a:moveTo>
                  <a:cubicBezTo>
                    <a:pt x="1980" y="191"/>
                    <a:pt x="979" y="358"/>
                    <a:pt x="1" y="549"/>
                  </a:cubicBezTo>
                  <a:lnTo>
                    <a:pt x="116558" y="117106"/>
                  </a:lnTo>
                  <a:cubicBezTo>
                    <a:pt x="116748" y="116104"/>
                    <a:pt x="116939" y="115055"/>
                    <a:pt x="117058" y="114053"/>
                  </a:cubicBezTo>
                  <a:lnTo>
                    <a:pt x="3006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3118025" y="433675"/>
              <a:ext cx="3123825" cy="3123250"/>
            </a:xfrm>
            <a:custGeom>
              <a:avLst/>
              <a:gdLst/>
              <a:ahLst/>
              <a:cxnLst/>
              <a:rect l="l" t="t" r="r" b="b"/>
              <a:pathLst>
                <a:path w="124953" h="124930" extrusionOk="0">
                  <a:moveTo>
                    <a:pt x="2815" y="1"/>
                  </a:moveTo>
                  <a:cubicBezTo>
                    <a:pt x="1861" y="239"/>
                    <a:pt x="930" y="526"/>
                    <a:pt x="0" y="788"/>
                  </a:cubicBezTo>
                  <a:lnTo>
                    <a:pt x="124141" y="124930"/>
                  </a:lnTo>
                  <a:cubicBezTo>
                    <a:pt x="124427" y="124023"/>
                    <a:pt x="124690" y="123093"/>
                    <a:pt x="124952" y="122163"/>
                  </a:cubicBezTo>
                  <a:lnTo>
                    <a:pt x="2815" y="1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2887275" y="510600"/>
              <a:ext cx="3277050" cy="3277675"/>
            </a:xfrm>
            <a:custGeom>
              <a:avLst/>
              <a:gdLst/>
              <a:ahLst/>
              <a:cxnLst/>
              <a:rect l="l" t="t" r="r" b="b"/>
              <a:pathLst>
                <a:path w="131082" h="131107" extrusionOk="0">
                  <a:moveTo>
                    <a:pt x="2552" y="1"/>
                  </a:moveTo>
                  <a:cubicBezTo>
                    <a:pt x="2242" y="120"/>
                    <a:pt x="1980" y="215"/>
                    <a:pt x="1670" y="358"/>
                  </a:cubicBezTo>
                  <a:cubicBezTo>
                    <a:pt x="1097" y="573"/>
                    <a:pt x="549" y="812"/>
                    <a:pt x="0" y="1026"/>
                  </a:cubicBezTo>
                  <a:lnTo>
                    <a:pt x="130080" y="131107"/>
                  </a:lnTo>
                  <a:cubicBezTo>
                    <a:pt x="130461" y="130248"/>
                    <a:pt x="130795" y="129389"/>
                    <a:pt x="131082" y="128531"/>
                  </a:cubicBezTo>
                  <a:lnTo>
                    <a:pt x="2552" y="1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673800" y="606600"/>
              <a:ext cx="3395125" cy="3395125"/>
            </a:xfrm>
            <a:custGeom>
              <a:avLst/>
              <a:gdLst/>
              <a:ahLst/>
              <a:cxnLst/>
              <a:rect l="l" t="t" r="r" b="b"/>
              <a:pathLst>
                <a:path w="135805" h="135805" extrusionOk="0">
                  <a:moveTo>
                    <a:pt x="2362" y="1"/>
                  </a:moveTo>
                  <a:cubicBezTo>
                    <a:pt x="1551" y="358"/>
                    <a:pt x="764" y="764"/>
                    <a:pt x="1" y="1217"/>
                  </a:cubicBezTo>
                  <a:lnTo>
                    <a:pt x="134612" y="135805"/>
                  </a:lnTo>
                  <a:cubicBezTo>
                    <a:pt x="135041" y="135018"/>
                    <a:pt x="135447" y="134255"/>
                    <a:pt x="135805" y="133444"/>
                  </a:cubicBezTo>
                  <a:lnTo>
                    <a:pt x="2362" y="1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5850" y="718100"/>
              <a:ext cx="3482175" cy="3481600"/>
            </a:xfrm>
            <a:custGeom>
              <a:avLst/>
              <a:gdLst/>
              <a:ahLst/>
              <a:cxnLst/>
              <a:rect l="l" t="t" r="r" b="b"/>
              <a:pathLst>
                <a:path w="139287" h="139264" extrusionOk="0">
                  <a:moveTo>
                    <a:pt x="2195" y="1"/>
                  </a:moveTo>
                  <a:cubicBezTo>
                    <a:pt x="1455" y="430"/>
                    <a:pt x="740" y="859"/>
                    <a:pt x="0" y="1384"/>
                  </a:cubicBezTo>
                  <a:lnTo>
                    <a:pt x="137879" y="139263"/>
                  </a:lnTo>
                  <a:cubicBezTo>
                    <a:pt x="138380" y="138572"/>
                    <a:pt x="138833" y="137832"/>
                    <a:pt x="139286" y="137069"/>
                  </a:cubicBezTo>
                  <a:lnTo>
                    <a:pt x="2195" y="1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292800" y="843925"/>
              <a:ext cx="3538225" cy="3538825"/>
            </a:xfrm>
            <a:custGeom>
              <a:avLst/>
              <a:gdLst/>
              <a:ahLst/>
              <a:cxnLst/>
              <a:rect l="l" t="t" r="r" b="b"/>
              <a:pathLst>
                <a:path w="141529" h="141553" extrusionOk="0">
                  <a:moveTo>
                    <a:pt x="2004" y="0"/>
                  </a:moveTo>
                  <a:cubicBezTo>
                    <a:pt x="1312" y="549"/>
                    <a:pt x="668" y="1049"/>
                    <a:pt x="0" y="1574"/>
                  </a:cubicBezTo>
                  <a:lnTo>
                    <a:pt x="139978" y="141552"/>
                  </a:lnTo>
                  <a:cubicBezTo>
                    <a:pt x="140503" y="140861"/>
                    <a:pt x="141004" y="140193"/>
                    <a:pt x="141528" y="139525"/>
                  </a:cubicBezTo>
                  <a:lnTo>
                    <a:pt x="200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124050" y="985825"/>
              <a:ext cx="3565650" cy="3565075"/>
            </a:xfrm>
            <a:custGeom>
              <a:avLst/>
              <a:gdLst/>
              <a:ahLst/>
              <a:cxnLst/>
              <a:rect l="l" t="t" r="r" b="b"/>
              <a:pathLst>
                <a:path w="142626" h="142603" extrusionOk="0">
                  <a:moveTo>
                    <a:pt x="1885" y="0"/>
                  </a:moveTo>
                  <a:cubicBezTo>
                    <a:pt x="1241" y="549"/>
                    <a:pt x="621" y="1145"/>
                    <a:pt x="1" y="1718"/>
                  </a:cubicBezTo>
                  <a:lnTo>
                    <a:pt x="140885" y="142602"/>
                  </a:lnTo>
                  <a:cubicBezTo>
                    <a:pt x="141481" y="141982"/>
                    <a:pt x="142077" y="141386"/>
                    <a:pt x="142626" y="140742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1970825" y="1141450"/>
              <a:ext cx="3563250" cy="3563875"/>
            </a:xfrm>
            <a:custGeom>
              <a:avLst/>
              <a:gdLst/>
              <a:ahLst/>
              <a:cxnLst/>
              <a:rect l="l" t="t" r="r" b="b"/>
              <a:pathLst>
                <a:path w="142530" h="142555" extrusionOk="0">
                  <a:moveTo>
                    <a:pt x="1693" y="0"/>
                  </a:moveTo>
                  <a:cubicBezTo>
                    <a:pt x="1097" y="621"/>
                    <a:pt x="525" y="1264"/>
                    <a:pt x="0" y="1885"/>
                  </a:cubicBezTo>
                  <a:lnTo>
                    <a:pt x="140669" y="142555"/>
                  </a:lnTo>
                  <a:cubicBezTo>
                    <a:pt x="141290" y="141982"/>
                    <a:pt x="141934" y="141434"/>
                    <a:pt x="142530" y="140837"/>
                  </a:cubicBezTo>
                  <a:lnTo>
                    <a:pt x="1693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1830100" y="1311375"/>
              <a:ext cx="3534050" cy="3534075"/>
            </a:xfrm>
            <a:custGeom>
              <a:avLst/>
              <a:gdLst/>
              <a:ahLst/>
              <a:cxnLst/>
              <a:rect l="l" t="t" r="r" b="b"/>
              <a:pathLst>
                <a:path w="141362" h="141363" extrusionOk="0">
                  <a:moveTo>
                    <a:pt x="1551" y="1"/>
                  </a:moveTo>
                  <a:cubicBezTo>
                    <a:pt x="1026" y="692"/>
                    <a:pt x="525" y="1336"/>
                    <a:pt x="0" y="2028"/>
                  </a:cubicBezTo>
                  <a:lnTo>
                    <a:pt x="139334" y="141362"/>
                  </a:lnTo>
                  <a:cubicBezTo>
                    <a:pt x="140026" y="140838"/>
                    <a:pt x="140717" y="140337"/>
                    <a:pt x="141361" y="139812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704875" y="1495025"/>
              <a:ext cx="3476225" cy="3475050"/>
            </a:xfrm>
            <a:custGeom>
              <a:avLst/>
              <a:gdLst/>
              <a:ahLst/>
              <a:cxnLst/>
              <a:rect l="l" t="t" r="r" b="b"/>
              <a:pathLst>
                <a:path w="139049" h="139002" extrusionOk="0">
                  <a:moveTo>
                    <a:pt x="1384" y="1"/>
                  </a:moveTo>
                  <a:cubicBezTo>
                    <a:pt x="907" y="740"/>
                    <a:pt x="454" y="1479"/>
                    <a:pt x="1" y="2219"/>
                  </a:cubicBezTo>
                  <a:lnTo>
                    <a:pt x="136783" y="139001"/>
                  </a:lnTo>
                  <a:cubicBezTo>
                    <a:pt x="137546" y="138572"/>
                    <a:pt x="138309" y="138119"/>
                    <a:pt x="139048" y="137666"/>
                  </a:cubicBezTo>
                  <a:lnTo>
                    <a:pt x="1384" y="1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1594575" y="1694175"/>
              <a:ext cx="3386775" cy="3386800"/>
            </a:xfrm>
            <a:custGeom>
              <a:avLst/>
              <a:gdLst/>
              <a:ahLst/>
              <a:cxnLst/>
              <a:rect l="l" t="t" r="r" b="b"/>
              <a:pathLst>
                <a:path w="135471" h="135472" extrusionOk="0">
                  <a:moveTo>
                    <a:pt x="1193" y="1"/>
                  </a:moveTo>
                  <a:cubicBezTo>
                    <a:pt x="764" y="788"/>
                    <a:pt x="382" y="1575"/>
                    <a:pt x="1" y="2386"/>
                  </a:cubicBezTo>
                  <a:lnTo>
                    <a:pt x="133085" y="135471"/>
                  </a:lnTo>
                  <a:cubicBezTo>
                    <a:pt x="133896" y="135090"/>
                    <a:pt x="134683" y="134684"/>
                    <a:pt x="135471" y="134255"/>
                  </a:cubicBezTo>
                  <a:lnTo>
                    <a:pt x="1193" y="1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1500975" y="1909425"/>
              <a:ext cx="3264525" cy="3265150"/>
            </a:xfrm>
            <a:custGeom>
              <a:avLst/>
              <a:gdLst/>
              <a:ahLst/>
              <a:cxnLst/>
              <a:rect l="l" t="t" r="r" b="b"/>
              <a:pathLst>
                <a:path w="130581" h="130606" extrusionOk="0">
                  <a:moveTo>
                    <a:pt x="978" y="1"/>
                  </a:moveTo>
                  <a:cubicBezTo>
                    <a:pt x="644" y="859"/>
                    <a:pt x="310" y="1718"/>
                    <a:pt x="0" y="2577"/>
                  </a:cubicBezTo>
                  <a:lnTo>
                    <a:pt x="128029" y="130606"/>
                  </a:lnTo>
                  <a:cubicBezTo>
                    <a:pt x="128625" y="130367"/>
                    <a:pt x="129174" y="130177"/>
                    <a:pt x="129746" y="129938"/>
                  </a:cubicBezTo>
                  <a:cubicBezTo>
                    <a:pt x="130032" y="129843"/>
                    <a:pt x="130318" y="129723"/>
                    <a:pt x="130581" y="129604"/>
                  </a:cubicBezTo>
                  <a:lnTo>
                    <a:pt x="978" y="1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1425825" y="2142575"/>
              <a:ext cx="3107150" cy="3107125"/>
            </a:xfrm>
            <a:custGeom>
              <a:avLst/>
              <a:gdLst/>
              <a:ahLst/>
              <a:cxnLst/>
              <a:rect l="l" t="t" r="r" b="b"/>
              <a:pathLst>
                <a:path w="124286" h="124285" extrusionOk="0">
                  <a:moveTo>
                    <a:pt x="788" y="0"/>
                  </a:moveTo>
                  <a:cubicBezTo>
                    <a:pt x="478" y="930"/>
                    <a:pt x="239" y="1861"/>
                    <a:pt x="1" y="2791"/>
                  </a:cubicBezTo>
                  <a:lnTo>
                    <a:pt x="121495" y="124285"/>
                  </a:lnTo>
                  <a:cubicBezTo>
                    <a:pt x="122425" y="124023"/>
                    <a:pt x="123355" y="123784"/>
                    <a:pt x="124285" y="123498"/>
                  </a:cubicBezTo>
                  <a:lnTo>
                    <a:pt x="788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1372175" y="2395975"/>
              <a:ext cx="2906775" cy="2906800"/>
            </a:xfrm>
            <a:custGeom>
              <a:avLst/>
              <a:gdLst/>
              <a:ahLst/>
              <a:cxnLst/>
              <a:rect l="l" t="t" r="r" b="b"/>
              <a:pathLst>
                <a:path w="116271" h="116272" extrusionOk="0">
                  <a:moveTo>
                    <a:pt x="501" y="1"/>
                  </a:moveTo>
                  <a:cubicBezTo>
                    <a:pt x="334" y="1002"/>
                    <a:pt x="143" y="2052"/>
                    <a:pt x="0" y="3054"/>
                  </a:cubicBezTo>
                  <a:lnTo>
                    <a:pt x="113218" y="116272"/>
                  </a:lnTo>
                  <a:cubicBezTo>
                    <a:pt x="114220" y="116129"/>
                    <a:pt x="115269" y="115962"/>
                    <a:pt x="116271" y="115771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1347125" y="2675025"/>
              <a:ext cx="2653375" cy="2654000"/>
            </a:xfrm>
            <a:custGeom>
              <a:avLst/>
              <a:gdLst/>
              <a:ahLst/>
              <a:cxnLst/>
              <a:rect l="l" t="t" r="r" b="b"/>
              <a:pathLst>
                <a:path w="106135" h="106160" extrusionOk="0">
                  <a:moveTo>
                    <a:pt x="144" y="1"/>
                  </a:moveTo>
                  <a:cubicBezTo>
                    <a:pt x="72" y="1146"/>
                    <a:pt x="1" y="2290"/>
                    <a:pt x="1" y="3459"/>
                  </a:cubicBezTo>
                  <a:lnTo>
                    <a:pt x="102676" y="106159"/>
                  </a:lnTo>
                  <a:cubicBezTo>
                    <a:pt x="103821" y="106111"/>
                    <a:pt x="104966" y="106064"/>
                    <a:pt x="106135" y="105992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1349525" y="2987475"/>
              <a:ext cx="2337350" cy="2337375"/>
            </a:xfrm>
            <a:custGeom>
              <a:avLst/>
              <a:gdLst/>
              <a:ahLst/>
              <a:cxnLst/>
              <a:rect l="l" t="t" r="r" b="b"/>
              <a:pathLst>
                <a:path w="93494" h="93495" extrusionOk="0">
                  <a:moveTo>
                    <a:pt x="0" y="0"/>
                  </a:moveTo>
                  <a:lnTo>
                    <a:pt x="0" y="0"/>
                  </a:lnTo>
                  <a:cubicBezTo>
                    <a:pt x="72" y="1288"/>
                    <a:pt x="167" y="2600"/>
                    <a:pt x="334" y="3912"/>
                  </a:cubicBezTo>
                  <a:lnTo>
                    <a:pt x="89606" y="93184"/>
                  </a:lnTo>
                  <a:cubicBezTo>
                    <a:pt x="90894" y="93327"/>
                    <a:pt x="92182" y="93446"/>
                    <a:pt x="93493" y="93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1398400" y="3351200"/>
              <a:ext cx="1924750" cy="1924750"/>
            </a:xfrm>
            <a:custGeom>
              <a:avLst/>
              <a:gdLst/>
              <a:ahLst/>
              <a:cxnLst/>
              <a:rect l="l" t="t" r="r" b="b"/>
              <a:pathLst>
                <a:path w="76990" h="76990" extrusionOk="0">
                  <a:moveTo>
                    <a:pt x="1" y="0"/>
                  </a:moveTo>
                  <a:lnTo>
                    <a:pt x="1" y="0"/>
                  </a:lnTo>
                  <a:cubicBezTo>
                    <a:pt x="335" y="1550"/>
                    <a:pt x="716" y="3125"/>
                    <a:pt x="1122" y="4675"/>
                  </a:cubicBezTo>
                  <a:lnTo>
                    <a:pt x="72339" y="75892"/>
                  </a:lnTo>
                  <a:cubicBezTo>
                    <a:pt x="73889" y="76298"/>
                    <a:pt x="75439" y="76679"/>
                    <a:pt x="76990" y="7698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1543300" y="3809125"/>
              <a:ext cx="1323125" cy="1323125"/>
            </a:xfrm>
            <a:custGeom>
              <a:avLst/>
              <a:gdLst/>
              <a:ahLst/>
              <a:cxnLst/>
              <a:rect l="l" t="t" r="r" b="b"/>
              <a:pathLst>
                <a:path w="52925" h="52925" extrusionOk="0">
                  <a:moveTo>
                    <a:pt x="0" y="0"/>
                  </a:moveTo>
                  <a:lnTo>
                    <a:pt x="0" y="0"/>
                  </a:lnTo>
                  <a:cubicBezTo>
                    <a:pt x="954" y="2314"/>
                    <a:pt x="2004" y="4556"/>
                    <a:pt x="3173" y="6750"/>
                  </a:cubicBezTo>
                  <a:lnTo>
                    <a:pt x="46222" y="49824"/>
                  </a:lnTo>
                  <a:cubicBezTo>
                    <a:pt x="48417" y="50945"/>
                    <a:pt x="50635" y="51994"/>
                    <a:pt x="52924" y="529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5" name="Google Shape;195;p11"/>
          <p:cNvSpPr/>
          <p:nvPr/>
        </p:nvSpPr>
        <p:spPr>
          <a:xfrm>
            <a:off x="1322333" y="5320733"/>
            <a:ext cx="1148000" cy="1148000"/>
          </a:xfrm>
          <a:prstGeom prst="ellipse">
            <a:avLst/>
          </a:prstGeom>
          <a:solidFill>
            <a:srgbClr val="00BBC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1"/>
          <p:cNvSpPr/>
          <p:nvPr/>
        </p:nvSpPr>
        <p:spPr>
          <a:xfrm>
            <a:off x="205400" y="4477157"/>
            <a:ext cx="432800" cy="432800"/>
          </a:xfrm>
          <a:prstGeom prst="ellipse">
            <a:avLst/>
          </a:prstGeom>
          <a:solidFill>
            <a:srgbClr val="00BBC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9585367" y="328029"/>
            <a:ext cx="311200" cy="311200"/>
          </a:xfrm>
          <a:prstGeom prst="ellipse">
            <a:avLst/>
          </a:prstGeom>
          <a:solidFill>
            <a:srgbClr val="3434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11805200" y="639232"/>
            <a:ext cx="180800" cy="180800"/>
          </a:xfrm>
          <a:prstGeom prst="ellipse">
            <a:avLst/>
          </a:prstGeom>
          <a:solidFill>
            <a:srgbClr val="3434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7470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FE2ED2-7BF3-4E13-8003-938F7E3A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AAFC28-94FE-4886-AAE3-B446DB33C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385727-6612-4792-BE04-15F68881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649D-13F9-4E9A-B504-622196DF3BD0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98863E-F996-4BFE-9572-0172A66F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A013F1-10B0-4D44-A8A7-BDD87489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566-90B1-4AC7-ABB7-61E4B10E6D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93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4E3C1D-EF20-45D1-B70B-2DD6F280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13AFEDF-FB04-41DA-84DE-4DFF7680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B292EEA-C0FB-4CCB-B7A2-6FD874754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649D-13F9-4E9A-B504-622196DF3BD0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A34F87-FB2F-461B-BA56-675AB9A3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E56003-976A-4ED3-A7CF-1774D790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566-90B1-4AC7-ABB7-61E4B10E6D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87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5A86E6-F898-46DA-B9EB-7AB3DCEC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84343A-0CE3-4EA1-AA90-081C78079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4D2FB5F-A8F4-49AF-AB6A-CC96D09AF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9FB3870-23E8-4A68-A4D0-5A45E86F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649D-13F9-4E9A-B504-622196DF3BD0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51BB741-87E3-4509-86AF-EC946ED9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C59013E-56FC-4D95-B0EA-ED5266E2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566-90B1-4AC7-ABB7-61E4B10E6D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803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80FB3F-EA4B-4159-B7F0-763528ED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0AD72A-BBB3-4839-8D0E-4EA5943FD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3D26C4E-0DA1-400A-A7E4-1E5AB1FC9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E1A2DDE-E014-4EF5-A5E6-FD0AE3A71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7D9695D-6DEC-4AA2-A36B-CFCCF1555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90A14E6-6D41-4320-8E43-08C5C2A9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649D-13F9-4E9A-B504-622196DF3BD0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F082B2D-4A99-4E5B-B8AE-2535020B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6C44DCF-6D6E-46E5-A415-45214D15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566-90B1-4AC7-ABB7-61E4B10E6D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825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D553E3-D091-4719-9A16-7F10C85E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BDD3E40-CC04-4CB8-9463-ECF078CE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649D-13F9-4E9A-B504-622196DF3BD0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0EB3423-52F9-45AD-951B-1D4F8C20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FDDA8F7-EF0A-4E18-91E9-FE77CEB1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566-90B1-4AC7-ABB7-61E4B10E6D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043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F989A86-84C8-422D-96B8-8B29B308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649D-13F9-4E9A-B504-622196DF3BD0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6460960-C9F0-448D-B0D8-5F6C8EB0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9A0F876-3D53-428A-A1E3-A5932100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566-90B1-4AC7-ABB7-61E4B10E6D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458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C1E2FE-ECF4-4619-B27C-559FCFFB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0F0821-F0F4-45A4-8E16-D449B665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2E78B9C-FD68-4824-9685-7E3A06E8F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F9CB134-3646-47DD-A517-B7028F9F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649D-13F9-4E9A-B504-622196DF3BD0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A52170E-AE7E-473E-A838-49425CFC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A28207-6E7D-45E5-B2C3-D7B435C5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566-90B1-4AC7-ABB7-61E4B10E6D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2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9E4172-1EC0-4594-9323-2875E856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1701558-8F76-4FEB-8C91-98C928C5A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D1E2600-1653-44EC-8BCF-C96100CFB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C6DBB79-2C4E-42A0-B79A-D815F040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649D-13F9-4E9A-B504-622196DF3BD0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64B0A3F-963C-461A-8295-C47FF30F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0EE2D2D-2C52-40C4-82E0-56C28978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B566-90B1-4AC7-ABB7-61E4B10E6D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69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2F13533-7538-484A-B30A-661B12595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F68D852-6350-4FF2-A6F5-503047A81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B0BA3F-6727-4F8C-AB3C-9E94B3A06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2649D-13F9-4E9A-B504-622196DF3BD0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22C7154-CFDC-4D90-BB29-B97DDE0FE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805856-8060-4DCC-A740-040B3E16E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5B566-90B1-4AC7-ABB7-61E4B10E6D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9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tk.bme.hu/mod/gtkthesis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tk.bme.hu/mod/gtkthesi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moodle@gtk.bme.h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p65"/>
          <p:cNvSpPr txBox="1">
            <a:spLocks noGrp="1"/>
          </p:cNvSpPr>
          <p:nvPr>
            <p:ph type="title"/>
          </p:nvPr>
        </p:nvSpPr>
        <p:spPr>
          <a:xfrm>
            <a:off x="2" y="110208"/>
            <a:ext cx="12191998" cy="44883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hu-HU" sz="5400" b="1" dirty="0">
                <a:solidFill>
                  <a:srgbClr val="F98F25"/>
                </a:solidFill>
              </a:rPr>
              <a:t>Projektfeladatok &amp; szakdolgozat &amp; </a:t>
            </a:r>
            <a:br>
              <a:rPr lang="hu-HU" sz="5400" b="1" dirty="0">
                <a:solidFill>
                  <a:srgbClr val="F98F25"/>
                </a:solidFill>
              </a:rPr>
            </a:br>
            <a:r>
              <a:rPr lang="hu-HU" sz="5400" b="1" dirty="0">
                <a:solidFill>
                  <a:srgbClr val="F98F25"/>
                </a:solidFill>
              </a:rPr>
              <a:t>diplomamunka  &amp; záródolgozattal </a:t>
            </a:r>
            <a:br>
              <a:rPr lang="hu-HU" sz="5400" b="1" dirty="0">
                <a:solidFill>
                  <a:srgbClr val="F98F25"/>
                </a:solidFill>
              </a:rPr>
            </a:br>
            <a:r>
              <a:rPr lang="hu-HU" sz="5400" b="1" dirty="0">
                <a:solidFill>
                  <a:srgbClr val="F98F25"/>
                </a:solidFill>
              </a:rPr>
              <a:t>leadással záruló tárgyak </a:t>
            </a:r>
            <a:br>
              <a:rPr lang="hu-HU" sz="5400" b="1" dirty="0">
                <a:solidFill>
                  <a:srgbClr val="F98F25"/>
                </a:solidFill>
              </a:rPr>
            </a:br>
            <a:r>
              <a:rPr lang="hu-HU" sz="5400" b="1" dirty="0">
                <a:solidFill>
                  <a:srgbClr val="F98F25"/>
                </a:solidFill>
              </a:rPr>
              <a:t>folyamatai a Moodle </a:t>
            </a:r>
            <a:r>
              <a:rPr lang="hu-HU" sz="5400" b="1" dirty="0" err="1">
                <a:solidFill>
                  <a:srgbClr val="F98F25"/>
                </a:solidFill>
              </a:rPr>
              <a:t>gtk</a:t>
            </a:r>
            <a:r>
              <a:rPr lang="hu-HU" sz="5400" b="1" dirty="0">
                <a:solidFill>
                  <a:srgbClr val="F98F25"/>
                </a:solidFill>
              </a:rPr>
              <a:t> </a:t>
            </a:r>
            <a:r>
              <a:rPr lang="hu-HU" sz="5400" b="1" dirty="0" err="1">
                <a:solidFill>
                  <a:srgbClr val="F98F25"/>
                </a:solidFill>
              </a:rPr>
              <a:t>thesis</a:t>
            </a:r>
            <a:r>
              <a:rPr lang="hu-HU" sz="5400" b="1" dirty="0">
                <a:solidFill>
                  <a:srgbClr val="F98F25"/>
                </a:solidFill>
              </a:rPr>
              <a:t> felületen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5BD2427-ADA2-2319-EC58-14F7B671ADDB}"/>
              </a:ext>
            </a:extLst>
          </p:cNvPr>
          <p:cNvSpPr txBox="1"/>
          <p:nvPr/>
        </p:nvSpPr>
        <p:spPr>
          <a:xfrm>
            <a:off x="7626096" y="5427071"/>
            <a:ext cx="43373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>
                <a:solidFill>
                  <a:srgbClr val="F98F25"/>
                </a:solidFill>
                <a:latin typeface="Sitka Small Semibold" pitchFamily="2" charset="0"/>
              </a:rPr>
              <a:t>Dr. Kapusy Kata</a:t>
            </a:r>
            <a:br>
              <a:rPr lang="hu-HU" sz="2800" dirty="0">
                <a:solidFill>
                  <a:srgbClr val="F98F25"/>
                </a:solidFill>
                <a:latin typeface="Sitka Small Semibold" pitchFamily="2" charset="0"/>
              </a:rPr>
            </a:br>
            <a:r>
              <a:rPr lang="hu-HU" sz="2800" dirty="0">
                <a:solidFill>
                  <a:srgbClr val="F98F25"/>
                </a:solidFill>
                <a:latin typeface="Sitka Small Semibold" pitchFamily="2" charset="0"/>
              </a:rPr>
              <a:t>2023.09</a:t>
            </a:r>
            <a:r>
              <a:rPr lang="hu-HU" sz="1800" dirty="0">
                <a:solidFill>
                  <a:srgbClr val="F98F25"/>
                </a:solidFill>
                <a:latin typeface="Sitka Small Semibold" pitchFamily="2" charset="0"/>
              </a:rPr>
              <a:t>.</a:t>
            </a:r>
            <a:br>
              <a:rPr lang="hu-HU" sz="1800" dirty="0">
                <a:solidFill>
                  <a:srgbClr val="F98F25"/>
                </a:solidFill>
                <a:latin typeface="Sitka Small Semibold" pitchFamily="2" charset="0"/>
              </a:rPr>
            </a:b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7B73F48-36B3-1CBA-D8C1-85A305ECF458}"/>
              </a:ext>
            </a:extLst>
          </p:cNvPr>
          <p:cNvSpPr txBox="1"/>
          <p:nvPr/>
        </p:nvSpPr>
        <p:spPr>
          <a:xfrm>
            <a:off x="0" y="4334256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>
                <a:solidFill>
                  <a:srgbClr val="00B0F0"/>
                </a:solidFill>
              </a:rPr>
              <a:t>HALLGATÓKNAK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358754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60D98FE3-4C66-A401-06B8-8FEFBFE39F70}"/>
              </a:ext>
            </a:extLst>
          </p:cNvPr>
          <p:cNvSpPr/>
          <p:nvPr/>
        </p:nvSpPr>
        <p:spPr>
          <a:xfrm>
            <a:off x="190130" y="1052943"/>
            <a:ext cx="11811739" cy="5045621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hu-HU" sz="2400" dirty="0">
                <a:solidFill>
                  <a:srgbClr val="00B0F0"/>
                </a:solidFill>
                <a:latin typeface="Sitka Small Semibold" pitchFamily="2" charset="0"/>
              </a:rPr>
              <a:t>2023.09.06. Témacsoport-választás 		      felelős: </a:t>
            </a:r>
            <a:r>
              <a:rPr lang="hu-HU" sz="2400" b="1" dirty="0">
                <a:solidFill>
                  <a:srgbClr val="00B0F0"/>
                </a:solidFill>
                <a:latin typeface="Sitka Small Semibold" pitchFamily="2" charset="0"/>
              </a:rPr>
              <a:t>hallgató</a:t>
            </a:r>
            <a:endParaRPr lang="hu-HU" sz="2400" dirty="0">
              <a:solidFill>
                <a:srgbClr val="00B0F0"/>
              </a:solidFill>
              <a:latin typeface="Sitka Small Semibold" pitchFamily="2" charset="0"/>
            </a:endParaRPr>
          </a:p>
          <a:p>
            <a:pPr>
              <a:spcAft>
                <a:spcPts val="1200"/>
              </a:spcAft>
            </a:pPr>
            <a:r>
              <a:rPr lang="hu-HU" sz="2400" dirty="0">
                <a:solidFill>
                  <a:srgbClr val="00B0F0"/>
                </a:solidFill>
                <a:latin typeface="Sitka Small Semibold" pitchFamily="2" charset="0"/>
              </a:rPr>
              <a:t>2023.09.14. Témaválasztás				      felelős: </a:t>
            </a:r>
            <a:r>
              <a:rPr lang="hu-HU" sz="2400" b="1" dirty="0">
                <a:solidFill>
                  <a:srgbClr val="00B0F0"/>
                </a:solidFill>
                <a:latin typeface="Sitka Small Semibold" pitchFamily="2" charset="0"/>
              </a:rPr>
              <a:t>hallgató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solidFill>
                  <a:schemeClr val="tx1"/>
                </a:solidFill>
                <a:latin typeface="Sitka Small Semibold" pitchFamily="2" charset="0"/>
              </a:rPr>
              <a:t>2023.09.19. Témavezetőhöz rendelés		      felelős: </a:t>
            </a:r>
            <a:r>
              <a:rPr lang="hu-HU" sz="2400" b="1" dirty="0">
                <a:solidFill>
                  <a:schemeClr val="tx1"/>
                </a:solidFill>
                <a:latin typeface="Sitka Small Semibold" pitchFamily="2" charset="0"/>
              </a:rPr>
              <a:t>TMF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solidFill>
                  <a:srgbClr val="00B0F0"/>
                </a:solidFill>
                <a:latin typeface="Sitka Small Semibold" pitchFamily="2" charset="0"/>
              </a:rPr>
              <a:t>2023.09.25. Feladatkiírás elvégzése          	      felelős: </a:t>
            </a:r>
            <a:r>
              <a:rPr lang="hu-HU" sz="2400" b="1" dirty="0">
                <a:solidFill>
                  <a:srgbClr val="00B0F0"/>
                </a:solidFill>
                <a:latin typeface="Sitka Small Semibold" pitchFamily="2" charset="0"/>
              </a:rPr>
              <a:t>hallgató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solidFill>
                  <a:schemeClr val="tx1"/>
                </a:solidFill>
                <a:latin typeface="Sitka Small Semibold" pitchFamily="2" charset="0"/>
              </a:rPr>
              <a:t>2023.09.28. Feladatkiírás elfogadása                     felelős: </a:t>
            </a:r>
            <a:r>
              <a:rPr lang="hu-HU" sz="2400" b="1" dirty="0">
                <a:solidFill>
                  <a:schemeClr val="tx1"/>
                </a:solidFill>
                <a:latin typeface="Sitka Small Semibold" pitchFamily="2" charset="0"/>
              </a:rPr>
              <a:t>témavezető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solidFill>
                  <a:srgbClr val="00B0F0"/>
                </a:solidFill>
                <a:latin typeface="Sitka Small Semibold" pitchFamily="2" charset="0"/>
              </a:rPr>
              <a:t>2023.12.01. min. 3 konzultáció dokumentálása    felelős: </a:t>
            </a:r>
            <a:r>
              <a:rPr lang="hu-HU" sz="2400" b="1" dirty="0">
                <a:solidFill>
                  <a:srgbClr val="00B0F0"/>
                </a:solidFill>
                <a:latin typeface="Sitka Small Semibold" pitchFamily="2" charset="0"/>
              </a:rPr>
              <a:t>hallgató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solidFill>
                  <a:schemeClr val="tx1"/>
                </a:solidFill>
                <a:latin typeface="Sitka Small Semibold" pitchFamily="2" charset="0"/>
              </a:rPr>
              <a:t>Félévközi prezentáció és/vagy Vizsgaprezentáció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solidFill>
                  <a:schemeClr val="tx1"/>
                </a:solidFill>
                <a:latin typeface="Sitka Small Semibold" pitchFamily="2" charset="0"/>
              </a:rPr>
              <a:t>2023.12.06. Min. 3 konzultáció elfogadása            felelős: </a:t>
            </a:r>
            <a:r>
              <a:rPr lang="hu-HU" sz="2400" b="1" dirty="0">
                <a:solidFill>
                  <a:schemeClr val="tx1"/>
                </a:solidFill>
                <a:latin typeface="Sitka Small Semibold" pitchFamily="2" charset="0"/>
              </a:rPr>
              <a:t>témavezető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solidFill>
                  <a:srgbClr val="00B0F0"/>
                </a:solidFill>
                <a:latin typeface="Sitka Small Semibold" pitchFamily="2" charset="0"/>
              </a:rPr>
              <a:t>2023.12.08. Dolgozat feltöltés Moodle-be              felelős: </a:t>
            </a:r>
            <a:r>
              <a:rPr lang="hu-HU" sz="2400" b="1" dirty="0">
                <a:solidFill>
                  <a:srgbClr val="00B0F0"/>
                </a:solidFill>
                <a:latin typeface="Sitka Small Semibold" pitchFamily="2" charset="0"/>
              </a:rPr>
              <a:t>hallgató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solidFill>
                  <a:schemeClr val="tx1"/>
                </a:solidFill>
                <a:latin typeface="Sitka Small Semibold" pitchFamily="2" charset="0"/>
              </a:rPr>
              <a:t>2024.01.15. Jegy és/vagy aláírás rögzítés a </a:t>
            </a:r>
            <a:r>
              <a:rPr lang="hu-HU" sz="2400" dirty="0" err="1">
                <a:solidFill>
                  <a:schemeClr val="tx1"/>
                </a:solidFill>
                <a:latin typeface="Sitka Small Semibold" pitchFamily="2" charset="0"/>
              </a:rPr>
              <a:t>Neptunban</a:t>
            </a:r>
            <a:r>
              <a:rPr lang="hu-HU" sz="2400" dirty="0">
                <a:solidFill>
                  <a:schemeClr val="tx1"/>
                </a:solidFill>
                <a:latin typeface="Sitka Small Semibold" pitchFamily="2" charset="0"/>
              </a:rPr>
              <a:t>                         								               felelős: </a:t>
            </a:r>
            <a:r>
              <a:rPr lang="hu-HU" sz="2400" b="1" dirty="0">
                <a:solidFill>
                  <a:schemeClr val="tx1"/>
                </a:solidFill>
                <a:latin typeface="Sitka Small Semibold" pitchFamily="2" charset="0"/>
              </a:rPr>
              <a:t>témavezető</a:t>
            </a:r>
          </a:p>
        </p:txBody>
      </p:sp>
      <p:sp>
        <p:nvSpPr>
          <p:cNvPr id="29" name="Téglalap: lekerekített 28">
            <a:extLst>
              <a:ext uri="{FF2B5EF4-FFF2-40B4-BE49-F238E27FC236}">
                <a16:creationId xmlns:a16="http://schemas.microsoft.com/office/drawing/2014/main" id="{3096DBEC-8FDB-89CE-6911-64FC4CE0FFE3}"/>
              </a:ext>
            </a:extLst>
          </p:cNvPr>
          <p:cNvSpPr/>
          <p:nvPr/>
        </p:nvSpPr>
        <p:spPr>
          <a:xfrm>
            <a:off x="157592" y="175603"/>
            <a:ext cx="11682473" cy="672809"/>
          </a:xfrm>
          <a:prstGeom prst="roundRect">
            <a:avLst/>
          </a:prstGeom>
          <a:solidFill>
            <a:srgbClr val="AED2C6"/>
          </a:solidFill>
          <a:ln>
            <a:solidFill>
              <a:srgbClr val="52957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spc="300" dirty="0">
                <a:solidFill>
                  <a:schemeClr val="tx1"/>
                </a:solidFill>
              </a:rPr>
              <a:t>1. típusú tantárgyak esetében a 2023/24 I. féléves határidők</a:t>
            </a:r>
          </a:p>
        </p:txBody>
      </p:sp>
    </p:spTree>
    <p:extLst>
      <p:ext uri="{BB962C8B-B14F-4D97-AF65-F5344CB8AC3E}">
        <p14:creationId xmlns:p14="http://schemas.microsoft.com/office/powerpoint/2010/main" val="140883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83;p65">
            <a:extLst>
              <a:ext uri="{FF2B5EF4-FFF2-40B4-BE49-F238E27FC236}">
                <a16:creationId xmlns:a16="http://schemas.microsoft.com/office/drawing/2014/main" id="{24ECC63E-9BC5-43FA-BF74-C92AC39ABA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5" y="419877"/>
            <a:ext cx="8234733" cy="11312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hu-HU" sz="6600" b="1" spc="300" dirty="0">
                <a:sym typeface="Roboto"/>
              </a:rPr>
              <a:t>4 típusú tantárgy</a:t>
            </a:r>
            <a:endParaRPr lang="en-US" sz="6600" b="1" spc="300" dirty="0">
              <a:sym typeface="Roboto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58999E6-DE41-438D-9742-325D03F41363}"/>
              </a:ext>
            </a:extLst>
          </p:cNvPr>
          <p:cNvSpPr txBox="1"/>
          <p:nvPr/>
        </p:nvSpPr>
        <p:spPr>
          <a:xfrm>
            <a:off x="631176" y="2351782"/>
            <a:ext cx="11856523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3200" dirty="0">
                <a:latin typeface="Sitka Small Semibold" pitchFamily="2" charset="0"/>
              </a:rPr>
              <a:t>2. Már van témavezetője a hallgatónak év elején, dolgozat leadással zárul </a:t>
            </a:r>
          </a:p>
          <a:p>
            <a:pPr>
              <a:spcAft>
                <a:spcPts val="1200"/>
              </a:spcAft>
            </a:pPr>
            <a:r>
              <a:rPr lang="hu-HU" sz="3200" dirty="0">
                <a:latin typeface="Sitka Small Semibold" pitchFamily="2" charset="0"/>
              </a:rPr>
              <a:t>(pl.: Projektfeladat II.)</a:t>
            </a:r>
          </a:p>
        </p:txBody>
      </p:sp>
    </p:spTree>
    <p:extLst>
      <p:ext uri="{BB962C8B-B14F-4D97-AF65-F5344CB8AC3E}">
        <p14:creationId xmlns:p14="http://schemas.microsoft.com/office/powerpoint/2010/main" val="231735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60D98FE3-4C66-A401-06B8-8FEFBFE39F70}"/>
              </a:ext>
            </a:extLst>
          </p:cNvPr>
          <p:cNvSpPr/>
          <p:nvPr/>
        </p:nvSpPr>
        <p:spPr>
          <a:xfrm>
            <a:off x="0" y="685801"/>
            <a:ext cx="12191999" cy="628223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hu-HU" sz="2800" b="1" dirty="0">
                <a:solidFill>
                  <a:schemeClr val="accent1"/>
                </a:solidFill>
                <a:latin typeface="Sitka Small Semibold" pitchFamily="2" charset="0"/>
              </a:rPr>
              <a:t>2023.09.25. Feladatkiírás elvégzése        felelős: hallgató</a:t>
            </a:r>
          </a:p>
          <a:p>
            <a:pPr>
              <a:spcAft>
                <a:spcPts val="1200"/>
              </a:spcAft>
            </a:pPr>
            <a:r>
              <a:rPr lang="hu-HU" sz="2800" dirty="0">
                <a:solidFill>
                  <a:schemeClr val="tx1"/>
                </a:solidFill>
                <a:latin typeface="Sitka Small Semibold" pitchFamily="2" charset="0"/>
              </a:rPr>
              <a:t>2023.09.28. Feladatkiírás elfogadása      felelős: </a:t>
            </a:r>
            <a:r>
              <a:rPr lang="hu-HU" sz="2800" b="1" dirty="0">
                <a:solidFill>
                  <a:schemeClr val="tx1"/>
                </a:solidFill>
                <a:latin typeface="Sitka Small Semibold" pitchFamily="2" charset="0"/>
              </a:rPr>
              <a:t>témavezető</a:t>
            </a:r>
          </a:p>
          <a:p>
            <a:pPr>
              <a:spcAft>
                <a:spcPts val="1200"/>
              </a:spcAft>
            </a:pPr>
            <a:r>
              <a:rPr lang="hu-HU" sz="2800" b="1" dirty="0">
                <a:solidFill>
                  <a:schemeClr val="accent1"/>
                </a:solidFill>
                <a:latin typeface="Sitka Small Semibold" pitchFamily="2" charset="0"/>
              </a:rPr>
              <a:t>2023.12.01. min. 3 konzultáció dokumentálása             										felelős: hallgató</a:t>
            </a:r>
          </a:p>
          <a:p>
            <a:pPr>
              <a:spcAft>
                <a:spcPts val="1200"/>
              </a:spcAft>
            </a:pPr>
            <a:r>
              <a:rPr lang="hu-HU" sz="2800" dirty="0">
                <a:solidFill>
                  <a:schemeClr val="tx1"/>
                </a:solidFill>
                <a:latin typeface="Sitka Small Semibold" pitchFamily="2" charset="0"/>
              </a:rPr>
              <a:t>Félévközi prezentáció és/vagy Vizsgaprezentáció</a:t>
            </a:r>
          </a:p>
          <a:p>
            <a:pPr>
              <a:spcAft>
                <a:spcPts val="1200"/>
              </a:spcAft>
            </a:pPr>
            <a:r>
              <a:rPr lang="hu-HU" sz="2800" dirty="0">
                <a:solidFill>
                  <a:schemeClr val="tx1"/>
                </a:solidFill>
                <a:latin typeface="Sitka Small Semibold" pitchFamily="2" charset="0"/>
              </a:rPr>
              <a:t>2023.12.06. Konzultációk elfogadása     felelős: </a:t>
            </a:r>
            <a:r>
              <a:rPr lang="hu-HU" sz="2800" b="1" dirty="0">
                <a:solidFill>
                  <a:schemeClr val="tx1"/>
                </a:solidFill>
                <a:latin typeface="Sitka Small Semibold" pitchFamily="2" charset="0"/>
              </a:rPr>
              <a:t>témavezető</a:t>
            </a:r>
          </a:p>
          <a:p>
            <a:pPr>
              <a:spcAft>
                <a:spcPts val="1200"/>
              </a:spcAft>
            </a:pPr>
            <a:r>
              <a:rPr lang="hu-HU" sz="2800" b="1" dirty="0">
                <a:solidFill>
                  <a:schemeClr val="accent1"/>
                </a:solidFill>
                <a:latin typeface="Sitka Small Semibold" pitchFamily="2" charset="0"/>
              </a:rPr>
              <a:t>2023.12.08. Dolgozat feltöltés Moodle </a:t>
            </a:r>
            <a:r>
              <a:rPr lang="hu-HU" sz="2800" b="1" dirty="0" err="1">
                <a:solidFill>
                  <a:schemeClr val="accent1"/>
                </a:solidFill>
                <a:latin typeface="Sitka Small Semibold" pitchFamily="2" charset="0"/>
              </a:rPr>
              <a:t>gtk</a:t>
            </a:r>
            <a:r>
              <a:rPr lang="hu-HU" sz="2800" b="1" dirty="0">
                <a:solidFill>
                  <a:schemeClr val="accent1"/>
                </a:solidFill>
                <a:latin typeface="Sitka Small Semibold" pitchFamily="2" charset="0"/>
              </a:rPr>
              <a:t> </a:t>
            </a:r>
            <a:r>
              <a:rPr lang="hu-HU" sz="2800" b="1" dirty="0" err="1">
                <a:solidFill>
                  <a:schemeClr val="accent1"/>
                </a:solidFill>
                <a:latin typeface="Sitka Small Semibold" pitchFamily="2" charset="0"/>
              </a:rPr>
              <a:t>thesis</a:t>
            </a:r>
            <a:r>
              <a:rPr lang="hu-HU" sz="2800" b="1" dirty="0">
                <a:solidFill>
                  <a:schemeClr val="accent1"/>
                </a:solidFill>
                <a:latin typeface="Sitka Small Semibold" pitchFamily="2" charset="0"/>
              </a:rPr>
              <a:t> oldalra              								         felelős: hallgató</a:t>
            </a:r>
          </a:p>
          <a:p>
            <a:pPr>
              <a:spcAft>
                <a:spcPts val="1200"/>
              </a:spcAft>
            </a:pPr>
            <a:r>
              <a:rPr lang="hu-HU" sz="2800" dirty="0">
                <a:solidFill>
                  <a:schemeClr val="tx1"/>
                </a:solidFill>
                <a:latin typeface="Sitka Small Semibold" pitchFamily="2" charset="0"/>
              </a:rPr>
              <a:t>2024.01.15. Jegy és/vagy aláírás rögzítés a </a:t>
            </a:r>
            <a:r>
              <a:rPr lang="hu-HU" sz="2800" dirty="0" err="1">
                <a:solidFill>
                  <a:schemeClr val="tx1"/>
                </a:solidFill>
                <a:latin typeface="Sitka Small Semibold" pitchFamily="2" charset="0"/>
              </a:rPr>
              <a:t>Neptunban</a:t>
            </a:r>
            <a:r>
              <a:rPr lang="hu-HU" sz="2800" dirty="0">
                <a:solidFill>
                  <a:schemeClr val="tx1"/>
                </a:solidFill>
                <a:latin typeface="Sitka Small Semibold" pitchFamily="2" charset="0"/>
              </a:rPr>
              <a:t>                         						               felelős: </a:t>
            </a:r>
            <a:r>
              <a:rPr lang="hu-HU" sz="2800" b="1" dirty="0">
                <a:solidFill>
                  <a:schemeClr val="tx1"/>
                </a:solidFill>
                <a:latin typeface="Sitka Small Semibold" pitchFamily="2" charset="0"/>
              </a:rPr>
              <a:t>témavezető</a:t>
            </a:r>
            <a:r>
              <a:rPr lang="hu-HU" sz="2800" b="1" dirty="0">
                <a:solidFill>
                  <a:schemeClr val="accent1"/>
                </a:solidFill>
                <a:latin typeface="Sitka Small Semibold" pitchFamily="2" charset="0"/>
              </a:rPr>
              <a:t>						</a:t>
            </a:r>
          </a:p>
        </p:txBody>
      </p:sp>
      <p:sp>
        <p:nvSpPr>
          <p:cNvPr id="29" name="Téglalap: lekerekített 28">
            <a:extLst>
              <a:ext uri="{FF2B5EF4-FFF2-40B4-BE49-F238E27FC236}">
                <a16:creationId xmlns:a16="http://schemas.microsoft.com/office/drawing/2014/main" id="{3096DBEC-8FDB-89CE-6911-64FC4CE0FFE3}"/>
              </a:ext>
            </a:extLst>
          </p:cNvPr>
          <p:cNvSpPr/>
          <p:nvPr/>
        </p:nvSpPr>
        <p:spPr>
          <a:xfrm>
            <a:off x="87941" y="348251"/>
            <a:ext cx="11811740" cy="543255"/>
          </a:xfrm>
          <a:prstGeom prst="roundRect">
            <a:avLst/>
          </a:prstGeom>
          <a:solidFill>
            <a:srgbClr val="AED2C6"/>
          </a:solidFill>
          <a:ln>
            <a:solidFill>
              <a:srgbClr val="52957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spc="300" dirty="0">
                <a:solidFill>
                  <a:schemeClr val="tx1"/>
                </a:solidFill>
              </a:rPr>
              <a:t>2. típusú tantárgyak esetében a 2023/24 I. féléves határidők</a:t>
            </a:r>
          </a:p>
        </p:txBody>
      </p:sp>
    </p:spTree>
    <p:extLst>
      <p:ext uri="{BB962C8B-B14F-4D97-AF65-F5344CB8AC3E}">
        <p14:creationId xmlns:p14="http://schemas.microsoft.com/office/powerpoint/2010/main" val="44951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83;p65">
            <a:extLst>
              <a:ext uri="{FF2B5EF4-FFF2-40B4-BE49-F238E27FC236}">
                <a16:creationId xmlns:a16="http://schemas.microsoft.com/office/drawing/2014/main" id="{24ECC63E-9BC5-43FA-BF74-C92AC39ABA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5" y="419877"/>
            <a:ext cx="8234733" cy="11312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hu-HU" sz="6600" b="1" spc="300" dirty="0">
                <a:sym typeface="Roboto"/>
              </a:rPr>
              <a:t>4 típusú tantárgy</a:t>
            </a:r>
            <a:endParaRPr lang="en-US" sz="6600" b="1" spc="300" dirty="0">
              <a:sym typeface="Roboto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58999E6-DE41-438D-9742-325D03F41363}"/>
              </a:ext>
            </a:extLst>
          </p:cNvPr>
          <p:cNvSpPr txBox="1"/>
          <p:nvPr/>
        </p:nvSpPr>
        <p:spPr>
          <a:xfrm>
            <a:off x="631176" y="2351782"/>
            <a:ext cx="118565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3200" dirty="0">
                <a:latin typeface="Sitka Small Semibold" pitchFamily="2" charset="0"/>
              </a:rPr>
              <a:t>3. Már van témavezetője a hallgatónak év elején, szakdolgozat/diplomamunka/záródolgozat leadással zárul </a:t>
            </a:r>
          </a:p>
          <a:p>
            <a:pPr>
              <a:spcAft>
                <a:spcPts val="1200"/>
              </a:spcAft>
            </a:pPr>
            <a:r>
              <a:rPr lang="hu-HU" sz="3200" dirty="0">
                <a:latin typeface="Sitka Small Semibold" pitchFamily="2" charset="0"/>
              </a:rPr>
              <a:t>(pl.: Szakdolgozat)</a:t>
            </a:r>
          </a:p>
        </p:txBody>
      </p:sp>
    </p:spTree>
    <p:extLst>
      <p:ext uri="{BB962C8B-B14F-4D97-AF65-F5344CB8AC3E}">
        <p14:creationId xmlns:p14="http://schemas.microsoft.com/office/powerpoint/2010/main" val="254568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60D98FE3-4C66-A401-06B8-8FEFBFE39F70}"/>
              </a:ext>
            </a:extLst>
          </p:cNvPr>
          <p:cNvSpPr/>
          <p:nvPr/>
        </p:nvSpPr>
        <p:spPr>
          <a:xfrm>
            <a:off x="82295" y="790554"/>
            <a:ext cx="11987785" cy="564912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800" b="1" dirty="0">
                <a:solidFill>
                  <a:schemeClr val="accent1"/>
                </a:solidFill>
                <a:latin typeface="Sitka Small Semibold" pitchFamily="2" charset="0"/>
              </a:rPr>
              <a:t>2023.09.25. Feladatkiírás elvégzése        felelős: hallgató</a:t>
            </a:r>
          </a:p>
          <a:p>
            <a:r>
              <a:rPr lang="hu-HU" sz="2800" dirty="0">
                <a:solidFill>
                  <a:schemeClr val="tx1"/>
                </a:solidFill>
                <a:latin typeface="Sitka Small Semibold" pitchFamily="2" charset="0"/>
              </a:rPr>
              <a:t>2023.09.28. Feladatkiírás elfogadása      felelős: </a:t>
            </a:r>
            <a:r>
              <a:rPr lang="hu-HU" sz="2800" b="1" dirty="0">
                <a:solidFill>
                  <a:schemeClr val="tx1"/>
                </a:solidFill>
                <a:latin typeface="Sitka Small Semibold" pitchFamily="2" charset="0"/>
              </a:rPr>
              <a:t>témavezető</a:t>
            </a:r>
          </a:p>
          <a:p>
            <a:r>
              <a:rPr lang="hu-HU" sz="2800" b="1" dirty="0">
                <a:solidFill>
                  <a:schemeClr val="accent1"/>
                </a:solidFill>
                <a:latin typeface="Sitka Small Semibold" pitchFamily="2" charset="0"/>
              </a:rPr>
              <a:t>2023.12.01. min. 3 konzultáció dokumentálása             										felelős: hallgató</a:t>
            </a:r>
          </a:p>
          <a:p>
            <a:r>
              <a:rPr lang="hu-HU" sz="2800" dirty="0">
                <a:solidFill>
                  <a:schemeClr val="tx1"/>
                </a:solidFill>
                <a:latin typeface="Sitka Small Semibold" pitchFamily="2" charset="0"/>
              </a:rPr>
              <a:t>Félévközi prezentáció (opcionális)</a:t>
            </a:r>
          </a:p>
          <a:p>
            <a:r>
              <a:rPr lang="hu-HU" sz="2800" b="1" i="1" dirty="0">
                <a:solidFill>
                  <a:schemeClr val="accent1"/>
                </a:solidFill>
                <a:latin typeface="Sitka Small Semibold" pitchFamily="2" charset="0"/>
              </a:rPr>
              <a:t>2023.11.24. titkosítási kérelem leadási határideje - opcionális						                 </a:t>
            </a:r>
            <a:r>
              <a:rPr lang="hu-HU" sz="2800" i="1" dirty="0">
                <a:solidFill>
                  <a:schemeClr val="accent1"/>
                </a:solidFill>
                <a:latin typeface="Sitka Small Semibold" pitchFamily="2" charset="0"/>
              </a:rPr>
              <a:t>felelős:</a:t>
            </a:r>
            <a:r>
              <a:rPr lang="hu-HU" sz="2800" b="1" i="1" dirty="0">
                <a:solidFill>
                  <a:schemeClr val="accent1"/>
                </a:solidFill>
                <a:latin typeface="Sitka Small Semibold" pitchFamily="2" charset="0"/>
              </a:rPr>
              <a:t> hallgató</a:t>
            </a:r>
          </a:p>
          <a:p>
            <a:r>
              <a:rPr lang="hu-HU" sz="2800" dirty="0">
                <a:solidFill>
                  <a:schemeClr val="tx1"/>
                </a:solidFill>
                <a:latin typeface="Sitka Small Semibold" pitchFamily="2" charset="0"/>
              </a:rPr>
              <a:t>2023.12.06. Konzultációk elfogadása     felelős: </a:t>
            </a:r>
            <a:r>
              <a:rPr lang="hu-HU" sz="2800" b="1" dirty="0">
                <a:solidFill>
                  <a:schemeClr val="tx1"/>
                </a:solidFill>
                <a:latin typeface="Sitka Small Semibold" pitchFamily="2" charset="0"/>
              </a:rPr>
              <a:t>témavezető</a:t>
            </a:r>
          </a:p>
          <a:p>
            <a:r>
              <a:rPr lang="hu-HU" sz="2800" b="1" dirty="0">
                <a:solidFill>
                  <a:schemeClr val="accent1"/>
                </a:solidFill>
                <a:latin typeface="Sitka Small Semibold" pitchFamily="2" charset="0"/>
              </a:rPr>
              <a:t>2023.12.08. Szakdolgozat/diplomamunka feltöltése a </a:t>
            </a:r>
            <a:r>
              <a:rPr lang="hu-HU" sz="2800" b="1" u="sng" dirty="0" err="1">
                <a:solidFill>
                  <a:schemeClr val="accent1"/>
                </a:solidFill>
                <a:latin typeface="Sitka Small Semibold" pitchFamily="2" charset="0"/>
              </a:rPr>
              <a:t>Neptunba</a:t>
            </a:r>
            <a:r>
              <a:rPr lang="hu-HU" sz="2800" b="1" dirty="0">
                <a:solidFill>
                  <a:schemeClr val="accent1"/>
                </a:solidFill>
                <a:latin typeface="Sitka Small Semibold" pitchFamily="2" charset="0"/>
              </a:rPr>
              <a:t> 						</a:t>
            </a:r>
            <a:r>
              <a:rPr lang="hu-HU" sz="2800" dirty="0">
                <a:solidFill>
                  <a:schemeClr val="accent1"/>
                </a:solidFill>
                <a:latin typeface="Sitka Small Semibold" pitchFamily="2" charset="0"/>
              </a:rPr>
              <a:t>felelős:</a:t>
            </a:r>
            <a:r>
              <a:rPr lang="hu-HU" sz="2800" b="1" dirty="0">
                <a:solidFill>
                  <a:schemeClr val="accent1"/>
                </a:solidFill>
                <a:latin typeface="Sitka Small Semibold" pitchFamily="2" charset="0"/>
              </a:rPr>
              <a:t> hallgató</a:t>
            </a:r>
          </a:p>
          <a:p>
            <a:r>
              <a:rPr lang="hu-HU" sz="2800" dirty="0">
                <a:solidFill>
                  <a:schemeClr val="tx1"/>
                </a:solidFill>
                <a:latin typeface="Sitka Small Semibold" pitchFamily="2" charset="0"/>
              </a:rPr>
              <a:t>2024.01.15. Jegy és/vagy aláírás rögzítés 												felelős: </a:t>
            </a:r>
            <a:r>
              <a:rPr lang="hu-HU" sz="2800" b="1" dirty="0">
                <a:solidFill>
                  <a:schemeClr val="tx1"/>
                </a:solidFill>
                <a:latin typeface="Sitka Small Semibold" pitchFamily="2" charset="0"/>
              </a:rPr>
              <a:t>témavezető</a:t>
            </a:r>
          </a:p>
          <a:p>
            <a:r>
              <a:rPr lang="hu-HU" sz="2800" b="1" dirty="0">
                <a:solidFill>
                  <a:schemeClr val="tx1"/>
                </a:solidFill>
                <a:latin typeface="Sitka Small Semibold" pitchFamily="2" charset="0"/>
              </a:rPr>
              <a:t>Bírálat, ZV szervezés </a:t>
            </a:r>
            <a:r>
              <a:rPr lang="hu-HU" sz="2800" b="1" dirty="0" err="1">
                <a:solidFill>
                  <a:schemeClr val="tx1"/>
                </a:solidFill>
                <a:latin typeface="Sitka Small Semibold" pitchFamily="2" charset="0"/>
              </a:rPr>
              <a:t>Neptunban</a:t>
            </a:r>
            <a:r>
              <a:rPr lang="hu-HU" sz="2800" b="1" dirty="0">
                <a:solidFill>
                  <a:schemeClr val="tx1"/>
                </a:solidFill>
                <a:latin typeface="Sitka Small Semibold" pitchFamily="2" charset="0"/>
              </a:rPr>
              <a:t>!</a:t>
            </a:r>
          </a:p>
        </p:txBody>
      </p:sp>
      <p:sp>
        <p:nvSpPr>
          <p:cNvPr id="29" name="Téglalap: lekerekített 28">
            <a:extLst>
              <a:ext uri="{FF2B5EF4-FFF2-40B4-BE49-F238E27FC236}">
                <a16:creationId xmlns:a16="http://schemas.microsoft.com/office/drawing/2014/main" id="{3096DBEC-8FDB-89CE-6911-64FC4CE0FFE3}"/>
              </a:ext>
            </a:extLst>
          </p:cNvPr>
          <p:cNvSpPr/>
          <p:nvPr/>
        </p:nvSpPr>
        <p:spPr>
          <a:xfrm>
            <a:off x="0" y="0"/>
            <a:ext cx="11921631" cy="626399"/>
          </a:xfrm>
          <a:prstGeom prst="roundRect">
            <a:avLst/>
          </a:prstGeom>
          <a:solidFill>
            <a:srgbClr val="AED2C6"/>
          </a:solidFill>
          <a:ln>
            <a:solidFill>
              <a:srgbClr val="52957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spc="300" dirty="0">
                <a:solidFill>
                  <a:schemeClr val="tx1"/>
                </a:solidFill>
              </a:rPr>
              <a:t>3. típusú tantárgyak esetében a 2023/24 I. féléves határidők</a:t>
            </a:r>
          </a:p>
        </p:txBody>
      </p:sp>
    </p:spTree>
    <p:extLst>
      <p:ext uri="{BB962C8B-B14F-4D97-AF65-F5344CB8AC3E}">
        <p14:creationId xmlns:p14="http://schemas.microsoft.com/office/powerpoint/2010/main" val="75366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83;p65">
            <a:extLst>
              <a:ext uri="{FF2B5EF4-FFF2-40B4-BE49-F238E27FC236}">
                <a16:creationId xmlns:a16="http://schemas.microsoft.com/office/drawing/2014/main" id="{24ECC63E-9BC5-43FA-BF74-C92AC39ABA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5" y="419877"/>
            <a:ext cx="8234733" cy="11312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hu-HU" sz="6600" b="1" spc="300" dirty="0">
                <a:sym typeface="Roboto"/>
              </a:rPr>
              <a:t>4 típusú tantárgy</a:t>
            </a:r>
            <a:endParaRPr lang="en-US" sz="6600" b="1" spc="300" dirty="0">
              <a:sym typeface="Roboto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58999E6-DE41-438D-9742-325D03F41363}"/>
              </a:ext>
            </a:extLst>
          </p:cNvPr>
          <p:cNvSpPr txBox="1"/>
          <p:nvPr/>
        </p:nvSpPr>
        <p:spPr>
          <a:xfrm>
            <a:off x="631176" y="2351782"/>
            <a:ext cx="118565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3200" dirty="0">
                <a:latin typeface="Sitka Small Semibold" pitchFamily="2" charset="0"/>
              </a:rPr>
              <a:t>4. Témacsoport és/vagy témaválasztással kezdődik a félév és szakdolgozat/diplomamunka/záródolgozat leadással zárul (pl.: </a:t>
            </a:r>
            <a:r>
              <a:rPr lang="hu-HU" sz="3200" dirty="0" err="1">
                <a:latin typeface="Sitka Small Semibold" pitchFamily="2" charset="0"/>
              </a:rPr>
              <a:t>Vez</a:t>
            </a:r>
            <a:r>
              <a:rPr lang="hu-HU" sz="3200" dirty="0">
                <a:latin typeface="Sitka Small Semibold" pitchFamily="2" charset="0"/>
              </a:rPr>
              <a:t> szerv angol szakon)</a:t>
            </a:r>
          </a:p>
          <a:p>
            <a:pPr>
              <a:spcAft>
                <a:spcPts val="1200"/>
              </a:spcAft>
            </a:pPr>
            <a:endParaRPr lang="hu-HU" sz="3200" dirty="0">
              <a:latin typeface="Sitka Smal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54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60D98FE3-4C66-A401-06B8-8FEFBFE39F70}"/>
              </a:ext>
            </a:extLst>
          </p:cNvPr>
          <p:cNvSpPr/>
          <p:nvPr/>
        </p:nvSpPr>
        <p:spPr>
          <a:xfrm>
            <a:off x="82461" y="795528"/>
            <a:ext cx="11811739" cy="564184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hu-HU" sz="2400" b="1" dirty="0">
                <a:solidFill>
                  <a:schemeClr val="accent1"/>
                </a:solidFill>
                <a:latin typeface="Sitka Small Semibold" pitchFamily="2" charset="0"/>
              </a:rPr>
              <a:t>2023.09.06. Témacsoport-választás 		      felelős: hallgató</a:t>
            </a:r>
          </a:p>
          <a:p>
            <a:pPr>
              <a:spcAft>
                <a:spcPts val="300"/>
              </a:spcAft>
            </a:pPr>
            <a:r>
              <a:rPr lang="hu-HU" sz="2400" b="1" dirty="0">
                <a:solidFill>
                  <a:schemeClr val="accent1"/>
                </a:solidFill>
                <a:latin typeface="Sitka Small Semibold" pitchFamily="2" charset="0"/>
              </a:rPr>
              <a:t>2023.09.14. Témaválasztás				      felelős: hallgató</a:t>
            </a:r>
          </a:p>
          <a:p>
            <a:pPr>
              <a:spcAft>
                <a:spcPts val="300"/>
              </a:spcAft>
            </a:pPr>
            <a:r>
              <a:rPr lang="hu-HU" sz="2400" dirty="0">
                <a:solidFill>
                  <a:schemeClr val="tx1"/>
                </a:solidFill>
                <a:latin typeface="Sitka Small Semibold" pitchFamily="2" charset="0"/>
              </a:rPr>
              <a:t>2023.09.19. Témavezetőhöz rendelés		      felelős: </a:t>
            </a:r>
            <a:r>
              <a:rPr lang="hu-HU" sz="2400" b="1" dirty="0">
                <a:solidFill>
                  <a:schemeClr val="tx1"/>
                </a:solidFill>
                <a:latin typeface="Sitka Small Semibold" pitchFamily="2" charset="0"/>
              </a:rPr>
              <a:t>TMF</a:t>
            </a:r>
          </a:p>
          <a:p>
            <a:pPr>
              <a:spcAft>
                <a:spcPts val="300"/>
              </a:spcAft>
            </a:pPr>
            <a:r>
              <a:rPr lang="hu-HU" sz="2400" b="1" dirty="0">
                <a:solidFill>
                  <a:schemeClr val="accent1"/>
                </a:solidFill>
                <a:latin typeface="Sitka Small Semibold" pitchFamily="2" charset="0"/>
              </a:rPr>
              <a:t>2023.09.25. Feladatkiírás elvégzése          	      felelős: hallgató</a:t>
            </a:r>
          </a:p>
          <a:p>
            <a:pPr>
              <a:spcAft>
                <a:spcPts val="300"/>
              </a:spcAft>
            </a:pPr>
            <a:r>
              <a:rPr lang="hu-HU" sz="2400" dirty="0">
                <a:solidFill>
                  <a:schemeClr val="tx1"/>
                </a:solidFill>
                <a:latin typeface="Sitka Small Semibold" pitchFamily="2" charset="0"/>
              </a:rPr>
              <a:t>2023.09.28. Feladatkiírás elfogadása                     felelős: </a:t>
            </a:r>
            <a:r>
              <a:rPr lang="hu-HU" sz="2400" b="1" dirty="0">
                <a:solidFill>
                  <a:schemeClr val="tx1"/>
                </a:solidFill>
                <a:latin typeface="Sitka Small Semibold" pitchFamily="2" charset="0"/>
              </a:rPr>
              <a:t>témavezető</a:t>
            </a:r>
          </a:p>
          <a:p>
            <a:pPr>
              <a:spcAft>
                <a:spcPts val="300"/>
              </a:spcAft>
            </a:pPr>
            <a:r>
              <a:rPr lang="hu-HU" sz="2400" b="1" dirty="0">
                <a:solidFill>
                  <a:schemeClr val="accent1"/>
                </a:solidFill>
                <a:latin typeface="Sitka Small Semibold" pitchFamily="2" charset="0"/>
              </a:rPr>
              <a:t>2023.12.01. min. 3 konzultáció dokumentálása     felelős: hallgató</a:t>
            </a:r>
          </a:p>
          <a:p>
            <a:pPr>
              <a:spcAft>
                <a:spcPts val="300"/>
              </a:spcAft>
            </a:pPr>
            <a:r>
              <a:rPr lang="hu-HU" sz="2400" dirty="0">
                <a:solidFill>
                  <a:schemeClr val="tx1"/>
                </a:solidFill>
                <a:latin typeface="Sitka Small Semibold" pitchFamily="2" charset="0"/>
              </a:rPr>
              <a:t>Félévközi prezentáció (opcionális)</a:t>
            </a:r>
          </a:p>
          <a:p>
            <a:pPr>
              <a:spcAft>
                <a:spcPts val="300"/>
              </a:spcAft>
            </a:pPr>
            <a:r>
              <a:rPr lang="hu-HU" sz="2400" b="1" i="1" dirty="0">
                <a:solidFill>
                  <a:schemeClr val="accent1"/>
                </a:solidFill>
                <a:latin typeface="Sitka Small Semibold" pitchFamily="2" charset="0"/>
              </a:rPr>
              <a:t>2023.11.24. titkosítási kérelem leadási határideje - opcionális						                                            </a:t>
            </a:r>
            <a:r>
              <a:rPr lang="hu-HU" sz="2400" i="1" dirty="0">
                <a:solidFill>
                  <a:schemeClr val="accent1"/>
                </a:solidFill>
                <a:latin typeface="Sitka Small Semibold" pitchFamily="2" charset="0"/>
              </a:rPr>
              <a:t>felelős:</a:t>
            </a:r>
            <a:r>
              <a:rPr lang="hu-HU" sz="2400" b="1" i="1" dirty="0">
                <a:solidFill>
                  <a:schemeClr val="accent1"/>
                </a:solidFill>
                <a:latin typeface="Sitka Small Semibold" pitchFamily="2" charset="0"/>
              </a:rPr>
              <a:t> hallgató</a:t>
            </a:r>
          </a:p>
          <a:p>
            <a:pPr>
              <a:spcAft>
                <a:spcPts val="300"/>
              </a:spcAft>
            </a:pPr>
            <a:r>
              <a:rPr lang="hu-HU" sz="2400" dirty="0">
                <a:solidFill>
                  <a:schemeClr val="tx1"/>
                </a:solidFill>
                <a:latin typeface="Sitka Small Semibold" pitchFamily="2" charset="0"/>
              </a:rPr>
              <a:t>2023.12.06. Konzultációk elfogadása     felelős: </a:t>
            </a:r>
            <a:r>
              <a:rPr lang="hu-HU" sz="2400" b="1" dirty="0">
                <a:solidFill>
                  <a:schemeClr val="tx1"/>
                </a:solidFill>
                <a:latin typeface="Sitka Small Semibold" pitchFamily="2" charset="0"/>
              </a:rPr>
              <a:t>témavezető</a:t>
            </a:r>
          </a:p>
          <a:p>
            <a:pPr>
              <a:spcAft>
                <a:spcPts val="300"/>
              </a:spcAft>
            </a:pPr>
            <a:r>
              <a:rPr lang="hu-HU" sz="2400" b="1" dirty="0">
                <a:solidFill>
                  <a:schemeClr val="accent1"/>
                </a:solidFill>
                <a:latin typeface="Sitka Small Semibold" pitchFamily="2" charset="0"/>
              </a:rPr>
              <a:t>2023.12.08. Szakdolgozat/diplomamunka feltöltése a </a:t>
            </a:r>
            <a:r>
              <a:rPr lang="hu-HU" sz="2400" b="1" u="sng" dirty="0" err="1">
                <a:solidFill>
                  <a:schemeClr val="accent1"/>
                </a:solidFill>
                <a:latin typeface="Sitka Small Semibold" pitchFamily="2" charset="0"/>
              </a:rPr>
              <a:t>Neptunba</a:t>
            </a:r>
            <a:r>
              <a:rPr lang="hu-HU" sz="2400" b="1" dirty="0">
                <a:solidFill>
                  <a:schemeClr val="accent1"/>
                </a:solidFill>
                <a:latin typeface="Sitka Small Semibold" pitchFamily="2" charset="0"/>
              </a:rPr>
              <a:t> 						                                   </a:t>
            </a:r>
            <a:r>
              <a:rPr lang="hu-HU" sz="2400" dirty="0">
                <a:solidFill>
                  <a:schemeClr val="accent1"/>
                </a:solidFill>
                <a:latin typeface="Sitka Small Semibold" pitchFamily="2" charset="0"/>
              </a:rPr>
              <a:t>felelős:</a:t>
            </a:r>
            <a:r>
              <a:rPr lang="hu-HU" sz="2400" b="1" dirty="0">
                <a:solidFill>
                  <a:schemeClr val="accent1"/>
                </a:solidFill>
                <a:latin typeface="Sitka Small Semibold" pitchFamily="2" charset="0"/>
              </a:rPr>
              <a:t> hallgató</a:t>
            </a:r>
          </a:p>
          <a:p>
            <a:pPr>
              <a:spcAft>
                <a:spcPts val="300"/>
              </a:spcAft>
            </a:pPr>
            <a:r>
              <a:rPr lang="hu-HU" sz="2400" dirty="0">
                <a:solidFill>
                  <a:schemeClr val="tx1"/>
                </a:solidFill>
                <a:latin typeface="Sitka Small Semibold" pitchFamily="2" charset="0"/>
              </a:rPr>
              <a:t>2024.01.15. Jegy és/vagy aláírás rögzítés               felelős: </a:t>
            </a:r>
            <a:r>
              <a:rPr lang="hu-HU" sz="2400" b="1" dirty="0">
                <a:solidFill>
                  <a:schemeClr val="tx1"/>
                </a:solidFill>
                <a:latin typeface="Sitka Small Semibold" pitchFamily="2" charset="0"/>
              </a:rPr>
              <a:t>témavezető</a:t>
            </a:r>
          </a:p>
          <a:p>
            <a:pPr>
              <a:spcAft>
                <a:spcPts val="300"/>
              </a:spcAft>
            </a:pPr>
            <a:r>
              <a:rPr lang="hu-HU" sz="2400" b="1" dirty="0">
                <a:solidFill>
                  <a:schemeClr val="tx1"/>
                </a:solidFill>
                <a:latin typeface="Sitka Small Semibold" pitchFamily="2" charset="0"/>
              </a:rPr>
              <a:t>Bírálat, ZV szervezés </a:t>
            </a:r>
            <a:r>
              <a:rPr lang="hu-HU" sz="2400" b="1" dirty="0" err="1">
                <a:solidFill>
                  <a:schemeClr val="tx1"/>
                </a:solidFill>
                <a:latin typeface="Sitka Small Semibold" pitchFamily="2" charset="0"/>
              </a:rPr>
              <a:t>Neptunban</a:t>
            </a:r>
            <a:r>
              <a:rPr lang="hu-HU" sz="2400" b="1" dirty="0">
                <a:solidFill>
                  <a:schemeClr val="tx1"/>
                </a:solidFill>
                <a:latin typeface="Sitka Small Semibold" pitchFamily="2" charset="0"/>
              </a:rPr>
              <a:t>!</a:t>
            </a:r>
          </a:p>
        </p:txBody>
      </p:sp>
      <p:sp>
        <p:nvSpPr>
          <p:cNvPr id="29" name="Téglalap: lekerekített 28">
            <a:extLst>
              <a:ext uri="{FF2B5EF4-FFF2-40B4-BE49-F238E27FC236}">
                <a16:creationId xmlns:a16="http://schemas.microsoft.com/office/drawing/2014/main" id="{3096DBEC-8FDB-89CE-6911-64FC4CE0FFE3}"/>
              </a:ext>
            </a:extLst>
          </p:cNvPr>
          <p:cNvSpPr/>
          <p:nvPr/>
        </p:nvSpPr>
        <p:spPr>
          <a:xfrm>
            <a:off x="0" y="43416"/>
            <a:ext cx="11894200" cy="626399"/>
          </a:xfrm>
          <a:prstGeom prst="roundRect">
            <a:avLst/>
          </a:prstGeom>
          <a:solidFill>
            <a:srgbClr val="AED2C6"/>
          </a:solidFill>
          <a:ln>
            <a:solidFill>
              <a:srgbClr val="52957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spc="300" dirty="0">
                <a:solidFill>
                  <a:schemeClr val="tx1"/>
                </a:solidFill>
              </a:rPr>
              <a:t>4. típusú tantárgyak esetében a 2023/24 I. féléves határidők</a:t>
            </a:r>
          </a:p>
        </p:txBody>
      </p:sp>
    </p:spTree>
    <p:extLst>
      <p:ext uri="{BB962C8B-B14F-4D97-AF65-F5344CB8AC3E}">
        <p14:creationId xmlns:p14="http://schemas.microsoft.com/office/powerpoint/2010/main" val="46482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F9AE8CF4-898C-CC76-CDB4-9082DC49DF43}"/>
              </a:ext>
            </a:extLst>
          </p:cNvPr>
          <p:cNvSpPr/>
          <p:nvPr/>
        </p:nvSpPr>
        <p:spPr>
          <a:xfrm>
            <a:off x="975360" y="3307879"/>
            <a:ext cx="10241280" cy="162763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u="sng" dirty="0">
                <a:hlinkClick r:id="rId2" tooltip="https://edu.gtk.bme.hu/mod/gtkthesis/"/>
              </a:rPr>
              <a:t>https://edu.gtk.bme.hu/mod/gtkthesis/</a:t>
            </a:r>
            <a:endParaRPr lang="hu-HU" sz="4000" dirty="0">
              <a:latin typeface="Garamond" panose="02020404030301010803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C023CFA-B46F-1230-37E5-2DB0DFA18C1A}"/>
              </a:ext>
            </a:extLst>
          </p:cNvPr>
          <p:cNvSpPr txBox="1"/>
          <p:nvPr/>
        </p:nvSpPr>
        <p:spPr>
          <a:xfrm>
            <a:off x="758952" y="612648"/>
            <a:ext cx="91531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spc="3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Moodle </a:t>
            </a:r>
            <a:r>
              <a:rPr lang="hu-HU" sz="6600" b="1" spc="30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gtk</a:t>
            </a:r>
            <a:r>
              <a:rPr lang="hu-HU" sz="6600" b="1" spc="3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6600" b="1" spc="30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thesis</a:t>
            </a:r>
            <a:r>
              <a:rPr lang="hu-HU" sz="6600" b="1" spc="3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oldal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4801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EAE0F73-041C-218F-FD3D-C7802322F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088"/>
            <a:ext cx="12192000" cy="5381824"/>
          </a:xfrm>
          <a:prstGeom prst="rect">
            <a:avLst/>
          </a:prstGeom>
        </p:spPr>
      </p:pic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F48D73BC-EB5D-27D8-2203-DBA60729E420}"/>
              </a:ext>
            </a:extLst>
          </p:cNvPr>
          <p:cNvCxnSpPr>
            <a:cxnSpLocks/>
          </p:cNvCxnSpPr>
          <p:nvPr/>
        </p:nvCxnSpPr>
        <p:spPr>
          <a:xfrm flipH="1">
            <a:off x="2340864" y="993970"/>
            <a:ext cx="933226" cy="12159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E39797C2-218A-9F80-347B-5A9D5C4E02FE}"/>
              </a:ext>
            </a:extLst>
          </p:cNvPr>
          <p:cNvSpPr/>
          <p:nvPr/>
        </p:nvSpPr>
        <p:spPr>
          <a:xfrm>
            <a:off x="3274090" y="164593"/>
            <a:ext cx="6400261" cy="119786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Ha egyszerre veszi fel a hallgató 2-es és 3-as típusú tantárgyat (pl.: </a:t>
            </a:r>
            <a:r>
              <a:rPr lang="hu-HU" dirty="0" err="1">
                <a:latin typeface="Garamond" panose="02020404030301010803" pitchFamily="18" charset="0"/>
              </a:rPr>
              <a:t>Proj</a:t>
            </a:r>
            <a:r>
              <a:rPr lang="hu-HU" dirty="0">
                <a:latin typeface="Garamond" panose="02020404030301010803" pitchFamily="18" charset="0"/>
              </a:rPr>
              <a:t>. II és </a:t>
            </a:r>
            <a:r>
              <a:rPr lang="hu-HU" dirty="0" err="1">
                <a:latin typeface="Garamond" panose="02020404030301010803" pitchFamily="18" charset="0"/>
              </a:rPr>
              <a:t>Szakdolg</a:t>
            </a:r>
            <a:r>
              <a:rPr lang="hu-HU" dirty="0">
                <a:latin typeface="Garamond" panose="02020404030301010803" pitchFamily="18" charset="0"/>
              </a:rPr>
              <a:t>.) akkor a tantárgy kód alapján látja, hogy épp melyiket szerkeszti. MIND A KETTŐBEN kell dokumentálnia!!!</a:t>
            </a:r>
          </a:p>
        </p:txBody>
      </p:sp>
    </p:spTree>
    <p:extLst>
      <p:ext uri="{BB962C8B-B14F-4D97-AF65-F5344CB8AC3E}">
        <p14:creationId xmlns:p14="http://schemas.microsoft.com/office/powerpoint/2010/main" val="365765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>
            <a:extLst>
              <a:ext uri="{FF2B5EF4-FFF2-40B4-BE49-F238E27FC236}">
                <a16:creationId xmlns:a16="http://schemas.microsoft.com/office/drawing/2014/main" id="{66B53F09-4279-E1AD-78A8-8331CD4C4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7" b="8637"/>
          <a:stretch/>
        </p:blipFill>
        <p:spPr>
          <a:xfrm>
            <a:off x="0" y="259529"/>
            <a:ext cx="12253864" cy="633894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B11F30D-14E4-4354-99A2-559754DE9D4E}"/>
              </a:ext>
            </a:extLst>
          </p:cNvPr>
          <p:cNvSpPr/>
          <p:nvPr/>
        </p:nvSpPr>
        <p:spPr>
          <a:xfrm>
            <a:off x="10157012" y="5244353"/>
            <a:ext cx="1954305" cy="77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337F51B9-B0E4-4FDF-B54D-2DA285E1EC3F}"/>
              </a:ext>
            </a:extLst>
          </p:cNvPr>
          <p:cNvSpPr/>
          <p:nvPr/>
        </p:nvSpPr>
        <p:spPr>
          <a:xfrm>
            <a:off x="-61864" y="0"/>
            <a:ext cx="4990556" cy="48797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Ezen a felületen lehet követni a féléves folyamatot.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5F4E9D5A-6B4C-49E1-AB8A-AFE2B5B3A40B}"/>
              </a:ext>
            </a:extLst>
          </p:cNvPr>
          <p:cNvCxnSpPr>
            <a:cxnSpLocks/>
          </p:cNvCxnSpPr>
          <p:nvPr/>
        </p:nvCxnSpPr>
        <p:spPr>
          <a:xfrm flipH="1">
            <a:off x="1975173" y="2382338"/>
            <a:ext cx="675290" cy="59762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93E41680-E844-465C-B976-82D2BB587AF5}"/>
              </a:ext>
            </a:extLst>
          </p:cNvPr>
          <p:cNvSpPr/>
          <p:nvPr/>
        </p:nvSpPr>
        <p:spPr>
          <a:xfrm>
            <a:off x="703086" y="2008586"/>
            <a:ext cx="3711388" cy="48797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Itt lehet látni, hogy hol tart a folyamat.</a:t>
            </a:r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5272DDD9-7AA7-4DA0-9815-6244E03285DF}"/>
              </a:ext>
            </a:extLst>
          </p:cNvPr>
          <p:cNvCxnSpPr>
            <a:cxnSpLocks/>
          </p:cNvCxnSpPr>
          <p:nvPr/>
        </p:nvCxnSpPr>
        <p:spPr>
          <a:xfrm flipH="1">
            <a:off x="5041465" y="963440"/>
            <a:ext cx="1322759" cy="114998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4438D526-07D6-46C4-B53A-B97BEDE84A22}"/>
              </a:ext>
            </a:extLst>
          </p:cNvPr>
          <p:cNvCxnSpPr>
            <a:cxnSpLocks/>
          </p:cNvCxnSpPr>
          <p:nvPr/>
        </p:nvCxnSpPr>
        <p:spPr>
          <a:xfrm flipV="1">
            <a:off x="4977115" y="5730321"/>
            <a:ext cx="376518" cy="38017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9D696466-12B8-4B23-9A64-D5AD62AC7698}"/>
              </a:ext>
            </a:extLst>
          </p:cNvPr>
          <p:cNvCxnSpPr>
            <a:cxnSpLocks/>
          </p:cNvCxnSpPr>
          <p:nvPr/>
        </p:nvCxnSpPr>
        <p:spPr>
          <a:xfrm flipH="1" flipV="1">
            <a:off x="7734937" y="5726212"/>
            <a:ext cx="637228" cy="38838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890520CE-EAB2-4097-A72D-BED552AF08BD}"/>
              </a:ext>
            </a:extLst>
          </p:cNvPr>
          <p:cNvSpPr/>
          <p:nvPr/>
        </p:nvSpPr>
        <p:spPr>
          <a:xfrm>
            <a:off x="7620662" y="6110494"/>
            <a:ext cx="3398921" cy="48797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Azt mutatja, mennyi idő van hátra.</a:t>
            </a:r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F02EBF95-DB42-45F0-B0F0-664DD7A9A0AF}"/>
              </a:ext>
            </a:extLst>
          </p:cNvPr>
          <p:cNvSpPr/>
          <p:nvPr/>
        </p:nvSpPr>
        <p:spPr>
          <a:xfrm>
            <a:off x="3035945" y="6108205"/>
            <a:ext cx="2604614" cy="48797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Itt lehet látni a határidőt.</a:t>
            </a:r>
          </a:p>
        </p:txBody>
      </p:sp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0593FC1A-0A4E-4081-858C-3A4287D352A4}"/>
              </a:ext>
            </a:extLst>
          </p:cNvPr>
          <p:cNvCxnSpPr>
            <a:cxnSpLocks/>
          </p:cNvCxnSpPr>
          <p:nvPr/>
        </p:nvCxnSpPr>
        <p:spPr>
          <a:xfrm>
            <a:off x="8991372" y="665724"/>
            <a:ext cx="637260" cy="197387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7606903E-DD7C-472E-852B-5F76F7BDE240}"/>
              </a:ext>
            </a:extLst>
          </p:cNvPr>
          <p:cNvSpPr/>
          <p:nvPr/>
        </p:nvSpPr>
        <p:spPr>
          <a:xfrm>
            <a:off x="5467500" y="329184"/>
            <a:ext cx="3591620" cy="114998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aramond" panose="02020404030301010803" pitchFamily="18" charset="0"/>
              </a:rPr>
              <a:t>Ezek</a:t>
            </a:r>
            <a:r>
              <a:rPr lang="en-US" dirty="0">
                <a:latin typeface="Garamond" panose="02020404030301010803" pitchFamily="18" charset="0"/>
              </a:rPr>
              <a:t> a </a:t>
            </a:r>
            <a:r>
              <a:rPr lang="en-US" dirty="0" err="1">
                <a:latin typeface="Garamond" panose="02020404030301010803" pitchFamily="18" charset="0"/>
              </a:rPr>
              <a:t>feliratok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léteznek</a:t>
            </a:r>
            <a:r>
              <a:rPr lang="en-US" dirty="0">
                <a:latin typeface="Garamond" panose="02020404030301010803" pitchFamily="18" charset="0"/>
              </a:rPr>
              <a:t>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sárga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- </a:t>
            </a:r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folyamatban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dirty="0" err="1">
                <a:latin typeface="Garamond" panose="02020404030301010803" pitchFamily="18" charset="0"/>
              </a:rPr>
              <a:t>zöld</a:t>
            </a:r>
            <a:r>
              <a:rPr lang="en-US" dirty="0">
                <a:latin typeface="Garamond" panose="02020404030301010803" pitchFamily="18" charset="0"/>
              </a:rPr>
              <a:t> - </a:t>
            </a:r>
            <a:r>
              <a:rPr lang="hu-HU" dirty="0">
                <a:latin typeface="Garamond" panose="02020404030301010803" pitchFamily="18" charset="0"/>
              </a:rPr>
              <a:t>teljesített</a:t>
            </a:r>
            <a:endParaRPr lang="en-US" dirty="0">
              <a:latin typeface="Garamond" panose="02020404030301010803" pitchFamily="18" charset="0"/>
            </a:endParaRPr>
          </a:p>
          <a:p>
            <a:pPr algn="ctr"/>
            <a:r>
              <a:rPr lang="en-US" dirty="0" err="1">
                <a:latin typeface="Garamond" panose="02020404030301010803" pitchFamily="18" charset="0"/>
              </a:rPr>
              <a:t>fekete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hu-HU" dirty="0">
                <a:latin typeface="Garamond" panose="02020404030301010803" pitchFamily="18" charset="0"/>
              </a:rPr>
              <a:t>–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hu-HU" dirty="0">
                <a:latin typeface="Garamond" panose="02020404030301010803" pitchFamily="18" charset="0"/>
              </a:rPr>
              <a:t>jelenleg </a:t>
            </a:r>
            <a:r>
              <a:rPr lang="en-US" dirty="0" err="1">
                <a:latin typeface="Garamond" panose="02020404030301010803" pitchFamily="18" charset="0"/>
              </a:rPr>
              <a:t>nem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hu-HU" dirty="0">
                <a:latin typeface="Garamond" panose="02020404030301010803" pitchFamily="18" charset="0"/>
              </a:rPr>
              <a:t>elérhető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8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7" grpId="0" animBg="1"/>
      <p:bldP spid="16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83;p65">
            <a:extLst>
              <a:ext uri="{FF2B5EF4-FFF2-40B4-BE49-F238E27FC236}">
                <a16:creationId xmlns:a16="http://schemas.microsoft.com/office/drawing/2014/main" id="{24ECC63E-9BC5-43FA-BF74-C92AC39ABA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403" y="91608"/>
            <a:ext cx="6113702" cy="11312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hu-HU" sz="6600" b="1" spc="300" dirty="0"/>
              <a:t>alapgondolatok</a:t>
            </a:r>
            <a:endParaRPr lang="en-US" sz="6600" b="1" spc="3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58999E6-DE41-438D-9742-325D03F41363}"/>
              </a:ext>
            </a:extLst>
          </p:cNvPr>
          <p:cNvSpPr txBox="1"/>
          <p:nvPr/>
        </p:nvSpPr>
        <p:spPr>
          <a:xfrm>
            <a:off x="536582" y="1123894"/>
            <a:ext cx="1152104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latin typeface="Sitka Small Semibold" pitchFamily="2" charset="0"/>
              </a:rPr>
              <a:t>BME szinten egységes rendszer: Moodle + Neptun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latin typeface="Sitka Small Semibold" pitchFamily="2" charset="0"/>
              </a:rPr>
              <a:t>szakdolgozatot és diplomamunkát segítő 								dokumentációs rendszer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latin typeface="Sitka Small Semibold" pitchFamily="2" charset="0"/>
              </a:rPr>
              <a:t>átlátható, transzparens dokumentációs 							rendszer (tiszta feladatkörök)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latin typeface="Sitka Small Semibold" pitchFamily="2" charset="0"/>
              </a:rPr>
              <a:t>védi a hallgatót-témavezetőt + minőségbiztosítás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 err="1">
                <a:latin typeface="Sitka Small Semibold" pitchFamily="2" charset="0"/>
              </a:rPr>
              <a:t>Neptunban</a:t>
            </a:r>
            <a:r>
              <a:rPr lang="hu-HU" sz="3200" dirty="0">
                <a:latin typeface="Sitka Small Semibold" pitchFamily="2" charset="0"/>
              </a:rPr>
              <a:t> marad a szakdolgozat &amp; záródolgozat	&amp;   diplomamunka</a:t>
            </a:r>
            <a:r>
              <a:rPr lang="hu-HU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3200" b="1" dirty="0">
                <a:latin typeface="Garamond" panose="02020404030301010803" pitchFamily="18" charset="0"/>
              </a:rPr>
              <a:t>&amp;</a:t>
            </a:r>
            <a:r>
              <a:rPr lang="hu-HU" sz="3200" dirty="0">
                <a:latin typeface="Sitka Small Semibold" pitchFamily="2" charset="0"/>
              </a:rPr>
              <a:t> bírálat &amp; ZV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hu-HU" sz="3200" dirty="0">
              <a:latin typeface="Sitka Smal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7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: lekerekített 19">
            <a:extLst>
              <a:ext uri="{FF2B5EF4-FFF2-40B4-BE49-F238E27FC236}">
                <a16:creationId xmlns:a16="http://schemas.microsoft.com/office/drawing/2014/main" id="{F4C49D2D-04F4-4495-AFFD-281291619119}"/>
              </a:ext>
            </a:extLst>
          </p:cNvPr>
          <p:cNvSpPr/>
          <p:nvPr/>
        </p:nvSpPr>
        <p:spPr>
          <a:xfrm>
            <a:off x="798990" y="4139178"/>
            <a:ext cx="10704086" cy="1472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latin typeface="Garamond" panose="02020404030301010803" pitchFamily="18" charset="0"/>
              </a:rPr>
              <a:t>TÉMACSOPORT-VÁLASZTÁS</a:t>
            </a:r>
          </a:p>
          <a:p>
            <a:pPr algn="r"/>
            <a:r>
              <a:rPr lang="hu-HU" sz="2800" b="1" dirty="0">
                <a:latin typeface="Garamond" panose="02020404030301010803" pitchFamily="18" charset="0"/>
              </a:rPr>
              <a:t>felelős: HALLGATÓ</a:t>
            </a:r>
          </a:p>
          <a:p>
            <a:pPr algn="r"/>
            <a:r>
              <a:rPr lang="hu-HU" sz="2800" b="1" dirty="0">
                <a:latin typeface="Garamond" panose="02020404030301010803" pitchFamily="18" charset="0"/>
              </a:rPr>
              <a:t>MOODLE </a:t>
            </a:r>
            <a:r>
              <a:rPr lang="hu-HU" sz="2800" b="1" dirty="0" err="1">
                <a:latin typeface="Garamond" panose="02020404030301010803" pitchFamily="18" charset="0"/>
              </a:rPr>
              <a:t>gtk</a:t>
            </a:r>
            <a:r>
              <a:rPr lang="hu-HU" sz="2800" b="1" dirty="0">
                <a:latin typeface="Garamond" panose="02020404030301010803" pitchFamily="18" charset="0"/>
              </a:rPr>
              <a:t> </a:t>
            </a:r>
            <a:r>
              <a:rPr lang="hu-HU" sz="2800" b="1" dirty="0" err="1">
                <a:latin typeface="Garamond" panose="02020404030301010803" pitchFamily="18" charset="0"/>
              </a:rPr>
              <a:t>thesis</a:t>
            </a:r>
            <a:endParaRPr lang="hu-HU" sz="2800" b="1" dirty="0">
              <a:latin typeface="Garamond" panose="02020404030301010803" pitchFamily="18" charset="0"/>
            </a:endParaRPr>
          </a:p>
        </p:txBody>
      </p:sp>
      <p:pic>
        <p:nvPicPr>
          <p:cNvPr id="22" name="Ábra 21" descr="Gyerekek körvonalas">
            <a:extLst>
              <a:ext uri="{FF2B5EF4-FFF2-40B4-BE49-F238E27FC236}">
                <a16:creationId xmlns:a16="http://schemas.microsoft.com/office/drawing/2014/main" id="{9EEF4EEA-7AEB-48B5-96E3-F8F58BB9E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9769" y="4353688"/>
            <a:ext cx="914400" cy="914400"/>
          </a:xfrm>
          <a:prstGeom prst="rect">
            <a:avLst/>
          </a:prstGeom>
        </p:spPr>
      </p:pic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265C2DEA-18C3-4A9F-9CA7-3BF029CC9E30}"/>
              </a:ext>
            </a:extLst>
          </p:cNvPr>
          <p:cNvCxnSpPr>
            <a:cxnSpLocks/>
          </p:cNvCxnSpPr>
          <p:nvPr/>
        </p:nvCxnSpPr>
        <p:spPr>
          <a:xfrm flipH="1" flipV="1">
            <a:off x="7882296" y="5627745"/>
            <a:ext cx="432082" cy="37946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églalap: lekerekített 38">
            <a:extLst>
              <a:ext uri="{FF2B5EF4-FFF2-40B4-BE49-F238E27FC236}">
                <a16:creationId xmlns:a16="http://schemas.microsoft.com/office/drawing/2014/main" id="{220067B8-A035-4391-B568-321F6C626423}"/>
              </a:ext>
            </a:extLst>
          </p:cNvPr>
          <p:cNvSpPr/>
          <p:nvPr/>
        </p:nvSpPr>
        <p:spPr>
          <a:xfrm>
            <a:off x="58871" y="3429000"/>
            <a:ext cx="6037129" cy="7304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1. HÉT SZERDA (szept. 6.)</a:t>
            </a:r>
          </a:p>
        </p:txBody>
      </p:sp>
      <p:sp>
        <p:nvSpPr>
          <p:cNvPr id="26" name="Téglalap: lekerekített 25">
            <a:extLst>
              <a:ext uri="{FF2B5EF4-FFF2-40B4-BE49-F238E27FC236}">
                <a16:creationId xmlns:a16="http://schemas.microsoft.com/office/drawing/2014/main" id="{AC393646-0ED9-4BDC-AE47-BECB6D6CDCDF}"/>
              </a:ext>
            </a:extLst>
          </p:cNvPr>
          <p:cNvSpPr/>
          <p:nvPr/>
        </p:nvSpPr>
        <p:spPr>
          <a:xfrm>
            <a:off x="8166685" y="5743246"/>
            <a:ext cx="3405433" cy="78533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 hallgató mulasztás esetén automatikusan oda </a:t>
            </a:r>
            <a:r>
              <a:rPr lang="hu-HU" dirty="0" err="1">
                <a:latin typeface="Garamond" panose="02020404030301010803" pitchFamily="18" charset="0"/>
              </a:rPr>
              <a:t>sorolódik</a:t>
            </a:r>
            <a:r>
              <a:rPr lang="hu-HU" dirty="0">
                <a:latin typeface="Garamond" panose="02020404030301010803" pitchFamily="18" charset="0"/>
              </a:rPr>
              <a:t> be, ahol marad hely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EF643777-73B3-4011-8333-7A13A2C77BCA}"/>
              </a:ext>
            </a:extLst>
          </p:cNvPr>
          <p:cNvSpPr/>
          <p:nvPr/>
        </p:nvSpPr>
        <p:spPr>
          <a:xfrm>
            <a:off x="798990" y="1589912"/>
            <a:ext cx="10704086" cy="1556737"/>
          </a:xfrm>
          <a:prstGeom prst="roundRect">
            <a:avLst/>
          </a:prstGeom>
          <a:solidFill>
            <a:srgbClr val="D5D5D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HALLGATÓK TÁJÉKOZTATÁSA A TÉMACSOPORTOKRÓL</a:t>
            </a:r>
          </a:p>
          <a:p>
            <a:pPr algn="r"/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felelős: </a:t>
            </a:r>
            <a:r>
              <a:rPr lang="hu-HU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Tcs</a:t>
            </a: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admin</a:t>
            </a: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 / Kurzusfelelős</a:t>
            </a:r>
          </a:p>
          <a:p>
            <a:pPr algn="r"/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SZEMÉLYES/ TEAMS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AD577096-D25A-4129-83B9-078F9E9ABA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0266" y="2170512"/>
            <a:ext cx="789543" cy="9732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FADBF41A-FBD4-45D9-B625-746CEA7AFD94}"/>
              </a:ext>
            </a:extLst>
          </p:cNvPr>
          <p:cNvCxnSpPr>
            <a:cxnSpLocks/>
          </p:cNvCxnSpPr>
          <p:nvPr/>
        </p:nvCxnSpPr>
        <p:spPr>
          <a:xfrm flipV="1">
            <a:off x="5473776" y="5152021"/>
            <a:ext cx="552854" cy="38475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5B2133E8-FA49-47C7-AE87-437E0D49BA61}"/>
              </a:ext>
            </a:extLst>
          </p:cNvPr>
          <p:cNvSpPr/>
          <p:nvPr/>
        </p:nvSpPr>
        <p:spPr>
          <a:xfrm>
            <a:off x="58871" y="959508"/>
            <a:ext cx="4247954" cy="683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1. HÉT hétfő-kedd</a:t>
            </a: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6C28F145-F582-0D64-7449-03C2BB48072B}"/>
              </a:ext>
            </a:extLst>
          </p:cNvPr>
          <p:cNvSpPr/>
          <p:nvPr/>
        </p:nvSpPr>
        <p:spPr>
          <a:xfrm>
            <a:off x="115317" y="86048"/>
            <a:ext cx="11961366" cy="785331"/>
          </a:xfrm>
          <a:prstGeom prst="roundRect">
            <a:avLst/>
          </a:prstGeom>
          <a:solidFill>
            <a:srgbClr val="AED2C6"/>
          </a:solidFill>
          <a:ln>
            <a:solidFill>
              <a:srgbClr val="52957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solidFill>
                  <a:schemeClr val="tx1"/>
                </a:solidFill>
                <a:latin typeface="Garamond" panose="02020404030301010803" pitchFamily="18" charset="0"/>
              </a:rPr>
              <a:t>1. és 4. típusú tantárgyak esetében (</a:t>
            </a:r>
            <a:r>
              <a:rPr lang="hu-HU" sz="3200" b="1" spc="300" dirty="0" err="1">
                <a:solidFill>
                  <a:schemeClr val="tx1"/>
                </a:solidFill>
                <a:latin typeface="Garamond" panose="02020404030301010803" pitchFamily="18" charset="0"/>
              </a:rPr>
              <a:t>tcs</a:t>
            </a:r>
            <a:r>
              <a:rPr lang="hu-HU" sz="3200" b="1" spc="300" dirty="0">
                <a:solidFill>
                  <a:schemeClr val="tx1"/>
                </a:solidFill>
                <a:latin typeface="Garamond" panose="02020404030301010803" pitchFamily="18" charset="0"/>
              </a:rPr>
              <a:t>-választás van)</a:t>
            </a: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F6EAC814-5D94-853A-D498-556AAD087544}"/>
              </a:ext>
            </a:extLst>
          </p:cNvPr>
          <p:cNvSpPr/>
          <p:nvPr/>
        </p:nvSpPr>
        <p:spPr>
          <a:xfrm>
            <a:off x="326019" y="5743246"/>
            <a:ext cx="6888597" cy="102870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 hallgatónak lehetősége van preferencia sorrendet felállítani, sőt azt meg is indokolni. A besorolás a görgetett, súlyozott átlag, a preferált sorrend és a témavezetői kapacitás alapján  dől el. </a:t>
            </a:r>
          </a:p>
        </p:txBody>
      </p:sp>
    </p:spTree>
    <p:extLst>
      <p:ext uri="{BB962C8B-B14F-4D97-AF65-F5344CB8AC3E}">
        <p14:creationId xmlns:p14="http://schemas.microsoft.com/office/powerpoint/2010/main" val="163736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CB08908A-6047-02F7-4135-06B4DF8F8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8151"/>
            <a:ext cx="12562642" cy="7855759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B11F30D-14E4-4354-99A2-559754DE9D4E}"/>
              </a:ext>
            </a:extLst>
          </p:cNvPr>
          <p:cNvSpPr/>
          <p:nvPr/>
        </p:nvSpPr>
        <p:spPr>
          <a:xfrm>
            <a:off x="10444091" y="5377801"/>
            <a:ext cx="1954305" cy="77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5F4E9D5A-6B4C-49E1-AB8A-AFE2B5B3A40B}"/>
              </a:ext>
            </a:extLst>
          </p:cNvPr>
          <p:cNvCxnSpPr>
            <a:cxnSpLocks/>
          </p:cNvCxnSpPr>
          <p:nvPr/>
        </p:nvCxnSpPr>
        <p:spPr>
          <a:xfrm>
            <a:off x="4671230" y="867775"/>
            <a:ext cx="552104" cy="116304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93E41680-E844-465C-B976-82D2BB587AF5}"/>
              </a:ext>
            </a:extLst>
          </p:cNvPr>
          <p:cNvSpPr/>
          <p:nvPr/>
        </p:nvSpPr>
        <p:spPr>
          <a:xfrm>
            <a:off x="2684776" y="289820"/>
            <a:ext cx="4279255" cy="63581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Témacsoport választás több tantárgy esetében nincs.</a:t>
            </a:r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E757F810-0F5B-4EEA-8349-B0C317FBE939}"/>
              </a:ext>
            </a:extLst>
          </p:cNvPr>
          <p:cNvCxnSpPr>
            <a:cxnSpLocks/>
          </p:cNvCxnSpPr>
          <p:nvPr/>
        </p:nvCxnSpPr>
        <p:spPr>
          <a:xfrm flipH="1">
            <a:off x="6964031" y="948827"/>
            <a:ext cx="2187390" cy="143262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C7325C41-1BBA-4BFF-8D4B-4FDF3A8F69E0}"/>
              </a:ext>
            </a:extLst>
          </p:cNvPr>
          <p:cNvSpPr/>
          <p:nvPr/>
        </p:nvSpPr>
        <p:spPr>
          <a:xfrm>
            <a:off x="7209788" y="353525"/>
            <a:ext cx="3857914" cy="59530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Ha a tárgyhoz egy témacsoport tartozik, akkor ez adott, ezzel nincs feladat.</a:t>
            </a:r>
          </a:p>
        </p:txBody>
      </p:sp>
    </p:spTree>
    <p:extLst>
      <p:ext uri="{BB962C8B-B14F-4D97-AF65-F5344CB8AC3E}">
        <p14:creationId xmlns:p14="http://schemas.microsoft.com/office/powerpoint/2010/main" val="9877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D8CC8E70-95CB-D431-B887-9DA15082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0" r="19850" b="17000"/>
          <a:stretch/>
        </p:blipFill>
        <p:spPr>
          <a:xfrm>
            <a:off x="0" y="382772"/>
            <a:ext cx="11993526" cy="6382663"/>
          </a:xfrm>
          <a:prstGeom prst="rect">
            <a:avLst/>
          </a:prstGeom>
        </p:spPr>
      </p:pic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327603EC-2EFD-2024-DF64-E35D732E56FC}"/>
              </a:ext>
            </a:extLst>
          </p:cNvPr>
          <p:cNvSpPr/>
          <p:nvPr/>
        </p:nvSpPr>
        <p:spPr>
          <a:xfrm>
            <a:off x="475488" y="3024102"/>
            <a:ext cx="3304032" cy="184050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 témacsoportba kerülés első sorban a súlyozott tanulmányi átlag alapján dől el. A témacsoportba kerülés után nincs lehetőség módosításra/fellebbezésre.</a:t>
            </a:r>
          </a:p>
        </p:txBody>
      </p:sp>
    </p:spTree>
    <p:extLst>
      <p:ext uri="{BB962C8B-B14F-4D97-AF65-F5344CB8AC3E}">
        <p14:creationId xmlns:p14="http://schemas.microsoft.com/office/powerpoint/2010/main" val="14741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: lekerekített 19">
            <a:extLst>
              <a:ext uri="{FF2B5EF4-FFF2-40B4-BE49-F238E27FC236}">
                <a16:creationId xmlns:a16="http://schemas.microsoft.com/office/drawing/2014/main" id="{F4C49D2D-04F4-4495-AFFD-281291619119}"/>
              </a:ext>
            </a:extLst>
          </p:cNvPr>
          <p:cNvSpPr/>
          <p:nvPr/>
        </p:nvSpPr>
        <p:spPr>
          <a:xfrm>
            <a:off x="798990" y="4139178"/>
            <a:ext cx="10704086" cy="1472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latin typeface="Garamond" panose="02020404030301010803" pitchFamily="18" charset="0"/>
              </a:rPr>
              <a:t>TÉMAVÁLASZTÁS (preferencia beállítás)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felelős: HALLGATÓ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MOODLE </a:t>
            </a:r>
            <a:r>
              <a:rPr lang="hu-HU" sz="2800" dirty="0" err="1">
                <a:latin typeface="Garamond" panose="02020404030301010803" pitchFamily="18" charset="0"/>
              </a:rPr>
              <a:t>gtk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err="1">
                <a:latin typeface="Garamond" panose="02020404030301010803" pitchFamily="18" charset="0"/>
              </a:rPr>
              <a:t>thesis</a:t>
            </a:r>
            <a:endParaRPr lang="hu-HU" sz="2800" dirty="0">
              <a:latin typeface="Garamond" panose="02020404030301010803" pitchFamily="18" charset="0"/>
            </a:endParaRPr>
          </a:p>
        </p:txBody>
      </p:sp>
      <p:pic>
        <p:nvPicPr>
          <p:cNvPr id="22" name="Ábra 21" descr="Gyerekek körvonalas">
            <a:extLst>
              <a:ext uri="{FF2B5EF4-FFF2-40B4-BE49-F238E27FC236}">
                <a16:creationId xmlns:a16="http://schemas.microsoft.com/office/drawing/2014/main" id="{9EEF4EEA-7AEB-48B5-96E3-F8F58BB9E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9769" y="4353688"/>
            <a:ext cx="914400" cy="914400"/>
          </a:xfrm>
          <a:prstGeom prst="rect">
            <a:avLst/>
          </a:prstGeom>
        </p:spPr>
      </p:pic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265C2DEA-18C3-4A9F-9CA7-3BF029CC9E30}"/>
              </a:ext>
            </a:extLst>
          </p:cNvPr>
          <p:cNvCxnSpPr>
            <a:cxnSpLocks/>
          </p:cNvCxnSpPr>
          <p:nvPr/>
        </p:nvCxnSpPr>
        <p:spPr>
          <a:xfrm flipH="1" flipV="1">
            <a:off x="8613816" y="5707484"/>
            <a:ext cx="432082" cy="37946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églalap: lekerekített 38">
            <a:extLst>
              <a:ext uri="{FF2B5EF4-FFF2-40B4-BE49-F238E27FC236}">
                <a16:creationId xmlns:a16="http://schemas.microsoft.com/office/drawing/2014/main" id="{220067B8-A035-4391-B568-321F6C626423}"/>
              </a:ext>
            </a:extLst>
          </p:cNvPr>
          <p:cNvSpPr/>
          <p:nvPr/>
        </p:nvSpPr>
        <p:spPr>
          <a:xfrm>
            <a:off x="115317" y="3408686"/>
            <a:ext cx="7602219" cy="73049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2. HÉT CSÜTÖRTÖK (szept.14.)</a:t>
            </a:r>
          </a:p>
        </p:txBody>
      </p:sp>
      <p:sp>
        <p:nvSpPr>
          <p:cNvPr id="26" name="Téglalap: lekerekített 25">
            <a:extLst>
              <a:ext uri="{FF2B5EF4-FFF2-40B4-BE49-F238E27FC236}">
                <a16:creationId xmlns:a16="http://schemas.microsoft.com/office/drawing/2014/main" id="{AC393646-0ED9-4BDC-AE47-BECB6D6CDCDF}"/>
              </a:ext>
            </a:extLst>
          </p:cNvPr>
          <p:cNvSpPr/>
          <p:nvPr/>
        </p:nvSpPr>
        <p:spPr>
          <a:xfrm>
            <a:off x="7882296" y="5989732"/>
            <a:ext cx="4078056" cy="78533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 hallgató mulasztás esetén automatikusan oda </a:t>
            </a:r>
            <a:r>
              <a:rPr lang="hu-HU" dirty="0" err="1">
                <a:latin typeface="Garamond" panose="02020404030301010803" pitchFamily="18" charset="0"/>
              </a:rPr>
              <a:t>sorolódik</a:t>
            </a:r>
            <a:r>
              <a:rPr lang="hu-HU" dirty="0">
                <a:latin typeface="Garamond" panose="02020404030301010803" pitchFamily="18" charset="0"/>
              </a:rPr>
              <a:t> be, ahol marad hely.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EF643777-73B3-4011-8333-7A13A2C77BCA}"/>
              </a:ext>
            </a:extLst>
          </p:cNvPr>
          <p:cNvSpPr/>
          <p:nvPr/>
        </p:nvSpPr>
        <p:spPr>
          <a:xfrm>
            <a:off x="798990" y="1480345"/>
            <a:ext cx="10704086" cy="1556737"/>
          </a:xfrm>
          <a:prstGeom prst="roundRect">
            <a:avLst/>
          </a:prstGeom>
          <a:solidFill>
            <a:srgbClr val="D5D5D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HALLGATÓK TÁJÉKOZTATÁSA A TÉMÁKRÓL</a:t>
            </a:r>
          </a:p>
          <a:p>
            <a:pPr algn="r"/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felelős: </a:t>
            </a:r>
            <a:r>
              <a:rPr lang="hu-HU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Tcs</a:t>
            </a: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admin</a:t>
            </a: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 / Kurzusfelelős</a:t>
            </a:r>
          </a:p>
          <a:p>
            <a:pPr algn="r"/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SZEMÉLYES/ TEAMS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AD577096-D25A-4129-83B9-078F9E9ABA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97426" y="1843266"/>
            <a:ext cx="789543" cy="9732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FADBF41A-FBD4-45D9-B625-746CEA7AFD94}"/>
              </a:ext>
            </a:extLst>
          </p:cNvPr>
          <p:cNvCxnSpPr>
            <a:cxnSpLocks/>
          </p:cNvCxnSpPr>
          <p:nvPr/>
        </p:nvCxnSpPr>
        <p:spPr>
          <a:xfrm flipV="1">
            <a:off x="5369579" y="5455717"/>
            <a:ext cx="552854" cy="38475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5B2133E8-FA49-47C7-AE87-437E0D49BA61}"/>
              </a:ext>
            </a:extLst>
          </p:cNvPr>
          <p:cNvSpPr/>
          <p:nvPr/>
        </p:nvSpPr>
        <p:spPr>
          <a:xfrm>
            <a:off x="133224" y="1137147"/>
            <a:ext cx="2385298" cy="683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1.-2. HÉT</a:t>
            </a: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6C28F145-F582-0D64-7449-03C2BB48072B}"/>
              </a:ext>
            </a:extLst>
          </p:cNvPr>
          <p:cNvSpPr/>
          <p:nvPr/>
        </p:nvSpPr>
        <p:spPr>
          <a:xfrm>
            <a:off x="115317" y="86048"/>
            <a:ext cx="11961366" cy="785331"/>
          </a:xfrm>
          <a:prstGeom prst="roundRect">
            <a:avLst/>
          </a:prstGeom>
          <a:solidFill>
            <a:srgbClr val="AED2C6"/>
          </a:solidFill>
          <a:ln>
            <a:solidFill>
              <a:srgbClr val="52957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solidFill>
                  <a:schemeClr val="tx1"/>
                </a:solidFill>
                <a:latin typeface="Garamond" panose="02020404030301010803" pitchFamily="18" charset="0"/>
              </a:rPr>
              <a:t>1. és 4. típusú tantárgyak esetében (témaválasztás van)</a:t>
            </a: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F6EAC814-5D94-853A-D498-556AAD087544}"/>
              </a:ext>
            </a:extLst>
          </p:cNvPr>
          <p:cNvSpPr/>
          <p:nvPr/>
        </p:nvSpPr>
        <p:spPr>
          <a:xfrm>
            <a:off x="326019" y="5743246"/>
            <a:ext cx="6888597" cy="102870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 hallgatónak lehetősége van preferencia sorrendet felállítani, sőt azt meg is indokolni. A besorolás a görgetett, súlyozott átlag, a preferált sorrend és a témavezetői kapacitás alapján  dől el. </a:t>
            </a:r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DCA0637C-B47F-316B-9624-8E4EA1D5C4D8}"/>
              </a:ext>
            </a:extLst>
          </p:cNvPr>
          <p:cNvSpPr/>
          <p:nvPr/>
        </p:nvSpPr>
        <p:spPr>
          <a:xfrm>
            <a:off x="7833866" y="3030982"/>
            <a:ext cx="4242817" cy="120017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>
                <a:latin typeface="Garamond" panose="02020404030301010803" pitchFamily="18" charset="0"/>
              </a:rPr>
              <a:t>Amíg a hallgató nem kerül a témacsoportba, nem fog tudni témát választani. Csak a besorolás után válik aktívvá a témaválasztás lehetősége.</a:t>
            </a:r>
          </a:p>
        </p:txBody>
      </p:sp>
    </p:spTree>
    <p:extLst>
      <p:ext uri="{BB962C8B-B14F-4D97-AF65-F5344CB8AC3E}">
        <p14:creationId xmlns:p14="http://schemas.microsoft.com/office/powerpoint/2010/main" val="745670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38C81DAB-AF12-252A-FA2B-E29C821E0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6" b="9745"/>
          <a:stretch/>
        </p:blipFill>
        <p:spPr>
          <a:xfrm>
            <a:off x="0" y="0"/>
            <a:ext cx="13415404" cy="68580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B11F30D-14E4-4354-99A2-559754DE9D4E}"/>
              </a:ext>
            </a:extLst>
          </p:cNvPr>
          <p:cNvSpPr/>
          <p:nvPr/>
        </p:nvSpPr>
        <p:spPr>
          <a:xfrm>
            <a:off x="10444091" y="5377801"/>
            <a:ext cx="1954305" cy="77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5F4E9D5A-6B4C-49E1-AB8A-AFE2B5B3A40B}"/>
              </a:ext>
            </a:extLst>
          </p:cNvPr>
          <p:cNvCxnSpPr>
            <a:cxnSpLocks/>
          </p:cNvCxnSpPr>
          <p:nvPr/>
        </p:nvCxnSpPr>
        <p:spPr>
          <a:xfrm>
            <a:off x="4671230" y="867775"/>
            <a:ext cx="893396" cy="172656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93E41680-E844-465C-B976-82D2BB587AF5}"/>
              </a:ext>
            </a:extLst>
          </p:cNvPr>
          <p:cNvSpPr/>
          <p:nvPr/>
        </p:nvSpPr>
        <p:spPr>
          <a:xfrm>
            <a:off x="465212" y="6062472"/>
            <a:ext cx="7526644" cy="6939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Amíg a hallgató nem kerül a témacsoportba, nem fog tudni témát választani. Csak a besorolás után válik aktívvá a témaválasztás lehetősége.</a:t>
            </a:r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E757F810-0F5B-4EEA-8349-B0C317FBE939}"/>
              </a:ext>
            </a:extLst>
          </p:cNvPr>
          <p:cNvCxnSpPr>
            <a:cxnSpLocks/>
          </p:cNvCxnSpPr>
          <p:nvPr/>
        </p:nvCxnSpPr>
        <p:spPr>
          <a:xfrm>
            <a:off x="9151421" y="948827"/>
            <a:ext cx="1513035" cy="164551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C7325C41-1BBA-4BFF-8D4B-4FDF3A8F69E0}"/>
              </a:ext>
            </a:extLst>
          </p:cNvPr>
          <p:cNvSpPr/>
          <p:nvPr/>
        </p:nvSpPr>
        <p:spPr>
          <a:xfrm>
            <a:off x="7209788" y="353525"/>
            <a:ext cx="4560454" cy="59530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Ha a hallgató elmulasztja a témaválasztást, akkor oda </a:t>
            </a:r>
            <a:r>
              <a:rPr lang="hu-HU" dirty="0" err="1">
                <a:latin typeface="Garamond" panose="02020404030301010803" pitchFamily="18" charset="0"/>
              </a:rPr>
              <a:t>sorolódik</a:t>
            </a:r>
            <a:r>
              <a:rPr lang="hu-HU" dirty="0">
                <a:latin typeface="Garamond" panose="02020404030301010803" pitchFamily="18" charset="0"/>
              </a:rPr>
              <a:t> be, ahol marad hely.</a:t>
            </a:r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2CA3A578-1764-0261-895D-C28638954B57}"/>
              </a:ext>
            </a:extLst>
          </p:cNvPr>
          <p:cNvSpPr/>
          <p:nvPr/>
        </p:nvSpPr>
        <p:spPr>
          <a:xfrm>
            <a:off x="371857" y="311888"/>
            <a:ext cx="6744576" cy="76614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Miután bekerült a témacsoportba, következik a témaválasztás, ami több tantárgy esetében egyenlő a témavezető választással. </a:t>
            </a:r>
          </a:p>
        </p:txBody>
      </p:sp>
    </p:spTree>
    <p:extLst>
      <p:ext uri="{BB962C8B-B14F-4D97-AF65-F5344CB8AC3E}">
        <p14:creationId xmlns:p14="http://schemas.microsoft.com/office/powerpoint/2010/main" val="26300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 descr="A képen szöveg látható&#10;&#10;Automatikusan generált leírás">
            <a:extLst>
              <a:ext uri="{FF2B5EF4-FFF2-40B4-BE49-F238E27FC236}">
                <a16:creationId xmlns:a16="http://schemas.microsoft.com/office/drawing/2014/main" id="{DA047A85-DC8A-C5C2-B5F5-E03477A5A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6"/>
          <a:stretch/>
        </p:blipFill>
        <p:spPr>
          <a:xfrm>
            <a:off x="107510" y="0"/>
            <a:ext cx="11836937" cy="6719776"/>
          </a:xfrm>
          <a:prstGeom prst="rect">
            <a:avLst/>
          </a:prstGeom>
        </p:spPr>
      </p:pic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56392AFA-9E57-4AF9-8187-ACC250A2DFA5}"/>
              </a:ext>
            </a:extLst>
          </p:cNvPr>
          <p:cNvSpPr/>
          <p:nvPr/>
        </p:nvSpPr>
        <p:spPr>
          <a:xfrm>
            <a:off x="89645" y="16414"/>
            <a:ext cx="5936334" cy="48797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Ez a felület jön fel, ha a hallgató rákattint a témaválasztás szóra</a:t>
            </a:r>
            <a:r>
              <a:rPr lang="en-US" dirty="0">
                <a:latin typeface="Garamond" panose="02020404030301010803" pitchFamily="18" charset="0"/>
              </a:rPr>
              <a:t>.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82F1B338-35A5-4701-90A3-83D24694AA6D}"/>
              </a:ext>
            </a:extLst>
          </p:cNvPr>
          <p:cNvCxnSpPr>
            <a:cxnSpLocks/>
          </p:cNvCxnSpPr>
          <p:nvPr/>
        </p:nvCxnSpPr>
        <p:spPr>
          <a:xfrm flipH="1">
            <a:off x="4647653" y="992368"/>
            <a:ext cx="222059" cy="110702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CF124A4D-39B5-4097-A145-6F0D3D49C5E6}"/>
              </a:ext>
            </a:extLst>
          </p:cNvPr>
          <p:cNvSpPr/>
          <p:nvPr/>
        </p:nvSpPr>
        <p:spPr>
          <a:xfrm>
            <a:off x="3254503" y="504391"/>
            <a:ext cx="3857914" cy="75529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Érdemes megindokolni, hogy miért azt a témát választja, mi a motivációja.</a:t>
            </a:r>
            <a:endParaRPr lang="en-US" dirty="0">
              <a:latin typeface="Garamond" panose="02020404030301010803" pitchFamily="18" charset="0"/>
            </a:endParaRP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824DD0C3-C2CF-4C37-9845-EBB56DFE9DE0}"/>
              </a:ext>
            </a:extLst>
          </p:cNvPr>
          <p:cNvCxnSpPr>
            <a:cxnSpLocks/>
          </p:cNvCxnSpPr>
          <p:nvPr/>
        </p:nvCxnSpPr>
        <p:spPr>
          <a:xfrm flipH="1">
            <a:off x="9409855" y="1370015"/>
            <a:ext cx="924992" cy="101167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C7B32588-1046-6291-821F-6CB954A3724D}"/>
              </a:ext>
            </a:extLst>
          </p:cNvPr>
          <p:cNvCxnSpPr>
            <a:cxnSpLocks/>
          </p:cNvCxnSpPr>
          <p:nvPr/>
        </p:nvCxnSpPr>
        <p:spPr>
          <a:xfrm flipH="1">
            <a:off x="10259410" y="1259686"/>
            <a:ext cx="181762" cy="267436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654A74A5-B632-9CB2-7281-3F958733909D}"/>
              </a:ext>
            </a:extLst>
          </p:cNvPr>
          <p:cNvCxnSpPr>
            <a:cxnSpLocks/>
          </p:cNvCxnSpPr>
          <p:nvPr/>
        </p:nvCxnSpPr>
        <p:spPr>
          <a:xfrm flipH="1">
            <a:off x="10334847" y="1182406"/>
            <a:ext cx="471970" cy="449318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0716D5E9-E0A7-488B-A6D2-E45B95FA67ED}"/>
              </a:ext>
            </a:extLst>
          </p:cNvPr>
          <p:cNvSpPr/>
          <p:nvPr/>
        </p:nvSpPr>
        <p:spPr>
          <a:xfrm>
            <a:off x="7378940" y="882038"/>
            <a:ext cx="4342005" cy="48797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Itt láthatóak, hogy mik közül lehet választani.</a:t>
            </a:r>
          </a:p>
        </p:txBody>
      </p:sp>
    </p:spTree>
    <p:extLst>
      <p:ext uri="{BB962C8B-B14F-4D97-AF65-F5344CB8AC3E}">
        <p14:creationId xmlns:p14="http://schemas.microsoft.com/office/powerpoint/2010/main" val="22270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1997D585-CA8E-4C13-A8C4-E6975895B4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r="1912" b="18503"/>
          <a:stretch/>
        </p:blipFill>
        <p:spPr>
          <a:xfrm>
            <a:off x="80683" y="419140"/>
            <a:ext cx="11878236" cy="4905896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F218F343-3ACC-4F68-8368-1A0E1EDE489D}"/>
              </a:ext>
            </a:extLst>
          </p:cNvPr>
          <p:cNvSpPr/>
          <p:nvPr/>
        </p:nvSpPr>
        <p:spPr>
          <a:xfrm>
            <a:off x="10004614" y="5244353"/>
            <a:ext cx="1954305" cy="1194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88974E6C-C38A-4561-95F5-05BBCC9F8187}"/>
              </a:ext>
            </a:extLst>
          </p:cNvPr>
          <p:cNvCxnSpPr>
            <a:cxnSpLocks/>
          </p:cNvCxnSpPr>
          <p:nvPr/>
        </p:nvCxnSpPr>
        <p:spPr>
          <a:xfrm flipH="1">
            <a:off x="5100624" y="1398494"/>
            <a:ext cx="2635917" cy="104821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44B77297-126B-4116-81EE-446141DE2ACB}"/>
              </a:ext>
            </a:extLst>
          </p:cNvPr>
          <p:cNvSpPr/>
          <p:nvPr/>
        </p:nvSpPr>
        <p:spPr>
          <a:xfrm>
            <a:off x="6872842" y="841854"/>
            <a:ext cx="4342005" cy="68214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Ha a téma nevére ráklikkel, akkor még több információ előugrik.</a:t>
            </a:r>
          </a:p>
        </p:txBody>
      </p:sp>
    </p:spTree>
    <p:extLst>
      <p:ext uri="{BB962C8B-B14F-4D97-AF65-F5344CB8AC3E}">
        <p14:creationId xmlns:p14="http://schemas.microsoft.com/office/powerpoint/2010/main" val="7409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D600157B-B5FF-4776-8F72-85B57F565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r="734" b="10462"/>
          <a:stretch/>
        </p:blipFill>
        <p:spPr>
          <a:xfrm>
            <a:off x="44824" y="419100"/>
            <a:ext cx="12057528" cy="5390029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7BAB59BE-AAEC-43FA-A042-2D0D749ADF50}"/>
              </a:ext>
            </a:extLst>
          </p:cNvPr>
          <p:cNvSpPr/>
          <p:nvPr/>
        </p:nvSpPr>
        <p:spPr>
          <a:xfrm>
            <a:off x="10148047" y="5038165"/>
            <a:ext cx="1954305" cy="77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59B69FF4-B648-42A6-A622-BFF063C99C62}"/>
              </a:ext>
            </a:extLst>
          </p:cNvPr>
          <p:cNvCxnSpPr>
            <a:cxnSpLocks/>
          </p:cNvCxnSpPr>
          <p:nvPr/>
        </p:nvCxnSpPr>
        <p:spPr>
          <a:xfrm flipH="1">
            <a:off x="5100624" y="1398494"/>
            <a:ext cx="2635917" cy="104821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21FCABCF-1C27-4370-8873-AABBD0493ED9}"/>
              </a:ext>
            </a:extLst>
          </p:cNvPr>
          <p:cNvSpPr/>
          <p:nvPr/>
        </p:nvSpPr>
        <p:spPr>
          <a:xfrm>
            <a:off x="7374865" y="1048871"/>
            <a:ext cx="4192295" cy="55664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aramond" panose="02020404030301010803" pitchFamily="18" charset="0"/>
              </a:rPr>
              <a:t>Húzza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hu-HU" dirty="0">
                <a:latin typeface="Garamond" panose="02020404030301010803" pitchFamily="18" charset="0"/>
              </a:rPr>
              <a:t>el </a:t>
            </a:r>
            <a:r>
              <a:rPr lang="en-US" dirty="0">
                <a:latin typeface="Garamond" panose="02020404030301010803" pitchFamily="18" charset="0"/>
              </a:rPr>
              <a:t>a </a:t>
            </a:r>
            <a:r>
              <a:rPr lang="en-US" dirty="0" err="1">
                <a:latin typeface="Garamond" panose="02020404030301010803" pitchFamily="18" charset="0"/>
              </a:rPr>
              <a:t>preferenciasorrend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felcseréléséhez</a:t>
            </a:r>
            <a:r>
              <a:rPr lang="hu-HU" dirty="0">
                <a:latin typeface="Garamond" panose="02020404030301010803" pitchFamily="18" charset="0"/>
              </a:rPr>
              <a:t>.</a:t>
            </a:r>
            <a:endParaRPr lang="en-US" dirty="0">
              <a:latin typeface="Garamond" panose="02020404030301010803" pitchFamily="18" charset="0"/>
            </a:endParaRP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C9DD75E5-5C50-4E52-9AC0-77BBD6165879}"/>
              </a:ext>
            </a:extLst>
          </p:cNvPr>
          <p:cNvCxnSpPr>
            <a:cxnSpLocks/>
          </p:cNvCxnSpPr>
          <p:nvPr/>
        </p:nvCxnSpPr>
        <p:spPr>
          <a:xfrm flipH="1" flipV="1">
            <a:off x="4177553" y="4276166"/>
            <a:ext cx="349623" cy="95025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FE1C860E-59F5-4DE8-85C9-D66FE27D61BE}"/>
              </a:ext>
            </a:extLst>
          </p:cNvPr>
          <p:cNvSpPr/>
          <p:nvPr/>
        </p:nvSpPr>
        <p:spPr>
          <a:xfrm>
            <a:off x="4228253" y="4957483"/>
            <a:ext cx="6312697" cy="93232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aramond" panose="02020404030301010803" pitchFamily="18" charset="0"/>
              </a:rPr>
              <a:t>Itt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hu-HU" dirty="0">
                <a:latin typeface="Garamond" panose="02020404030301010803" pitchFamily="18" charset="0"/>
              </a:rPr>
              <a:t>lehet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menteni</a:t>
            </a:r>
            <a:r>
              <a:rPr lang="en-US" dirty="0">
                <a:latin typeface="Garamond" panose="02020404030301010803" pitchFamily="18" charset="0"/>
              </a:rPr>
              <a:t>. A </a:t>
            </a:r>
            <a:r>
              <a:rPr lang="en-US" dirty="0" err="1">
                <a:latin typeface="Garamond" panose="02020404030301010803" pitchFamily="18" charset="0"/>
              </a:rPr>
              <a:t>határidő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lejártáig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hu-HU" dirty="0">
                <a:latin typeface="Garamond" panose="02020404030301010803" pitchFamily="18" charset="0"/>
              </a:rPr>
              <a:t>lehet </a:t>
            </a:r>
            <a:r>
              <a:rPr lang="en-US" dirty="0" err="1">
                <a:latin typeface="Garamond" panose="02020404030301010803" pitchFamily="18" charset="0"/>
              </a:rPr>
              <a:t>módosít</a:t>
            </a:r>
            <a:r>
              <a:rPr lang="hu-HU" dirty="0" err="1">
                <a:latin typeface="Garamond" panose="02020404030301010803" pitchFamily="18" charset="0"/>
              </a:rPr>
              <a:t>ani</a:t>
            </a:r>
            <a:r>
              <a:rPr lang="en-US" dirty="0">
                <a:latin typeface="Garamond" panose="02020404030301010803" pitchFamily="18" charset="0"/>
              </a:rPr>
              <a:t>. A </a:t>
            </a:r>
            <a:r>
              <a:rPr lang="hu-HU" dirty="0">
                <a:latin typeface="Garamond" panose="02020404030301010803" pitchFamily="18" charset="0"/>
              </a:rPr>
              <a:t>besorolás</a:t>
            </a:r>
            <a:r>
              <a:rPr lang="en-US" dirty="0">
                <a:latin typeface="Garamond" panose="02020404030301010803" pitchFamily="18" charset="0"/>
              </a:rPr>
              <a:t> a </a:t>
            </a:r>
            <a:r>
              <a:rPr lang="en-US" dirty="0" err="1">
                <a:latin typeface="Garamond" panose="02020404030301010803" pitchFamily="18" charset="0"/>
              </a:rPr>
              <a:t>határidőig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beállítottak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alapján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történik</a:t>
            </a:r>
            <a:r>
              <a:rPr lang="en-US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4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FBD48496-DEB4-4758-8DE4-C1D83CCFAAFC}"/>
              </a:ext>
            </a:extLst>
          </p:cNvPr>
          <p:cNvSpPr/>
          <p:nvPr/>
        </p:nvSpPr>
        <p:spPr>
          <a:xfrm>
            <a:off x="996056" y="2111113"/>
            <a:ext cx="10563753" cy="22526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HALLGATÓK TÉMAVEZETŐHÖZ RENDELÉSE</a:t>
            </a:r>
          </a:p>
          <a:p>
            <a:pPr algn="r"/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felelős: Tanszéki MF Tanszékvezetői/okt. szervezői döntés alapján</a:t>
            </a:r>
          </a:p>
          <a:p>
            <a:pPr algn="r"/>
            <a:r>
              <a:rPr lang="hu-H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MOODLE </a:t>
            </a:r>
            <a:r>
              <a:rPr lang="hu-HU" sz="28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gtk</a:t>
            </a:r>
            <a:r>
              <a:rPr lang="hu-H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u-HU" sz="28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thesis</a:t>
            </a:r>
            <a:endParaRPr lang="hu-HU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2DA3BA9F-7522-4C4D-9D1A-CE103D6261FA}"/>
              </a:ext>
            </a:extLst>
          </p:cNvPr>
          <p:cNvSpPr/>
          <p:nvPr/>
        </p:nvSpPr>
        <p:spPr>
          <a:xfrm>
            <a:off x="500075" y="1493776"/>
            <a:ext cx="5781853" cy="7304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3. HÉT KEDD (szept. 19.)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E016057-15F6-40BE-971D-3014649E76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70653" y="2750816"/>
            <a:ext cx="789543" cy="9732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25408455-D726-4BC0-8700-CD699851122B}"/>
              </a:ext>
            </a:extLst>
          </p:cNvPr>
          <p:cNvSpPr/>
          <p:nvPr/>
        </p:nvSpPr>
        <p:spPr>
          <a:xfrm>
            <a:off x="8417195" y="1309570"/>
            <a:ext cx="3142614" cy="73049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 hallgató kötelessége felvenni a kapcsolatot a témavezetővel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9C512D80-5230-4DA3-9D24-3034FC4C8F9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892249" y="1674816"/>
            <a:ext cx="524946" cy="35817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BA47EEDB-C7CE-11BB-E731-0FFD69898D36}"/>
              </a:ext>
            </a:extLst>
          </p:cNvPr>
          <p:cNvSpPr/>
          <p:nvPr/>
        </p:nvSpPr>
        <p:spPr>
          <a:xfrm>
            <a:off x="115317" y="86048"/>
            <a:ext cx="11961366" cy="785331"/>
          </a:xfrm>
          <a:prstGeom prst="roundRect">
            <a:avLst/>
          </a:prstGeom>
          <a:solidFill>
            <a:srgbClr val="AED2C6"/>
          </a:solidFill>
          <a:ln>
            <a:solidFill>
              <a:srgbClr val="52957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solidFill>
                  <a:schemeClr val="tx1"/>
                </a:solidFill>
                <a:latin typeface="Garamond" panose="02020404030301010803" pitchFamily="18" charset="0"/>
              </a:rPr>
              <a:t>1. és 4. típusú tantárgyak esetében (témaválasztás van)</a:t>
            </a:r>
          </a:p>
        </p:txBody>
      </p:sp>
    </p:spTree>
    <p:extLst>
      <p:ext uri="{BB962C8B-B14F-4D97-AF65-F5344CB8AC3E}">
        <p14:creationId xmlns:p14="http://schemas.microsoft.com/office/powerpoint/2010/main" val="595225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églalap: lekerekített 33">
            <a:extLst>
              <a:ext uri="{FF2B5EF4-FFF2-40B4-BE49-F238E27FC236}">
                <a16:creationId xmlns:a16="http://schemas.microsoft.com/office/drawing/2014/main" id="{62D60E98-A590-4841-8F95-2AAEBF1B50EA}"/>
              </a:ext>
            </a:extLst>
          </p:cNvPr>
          <p:cNvSpPr/>
          <p:nvPr/>
        </p:nvSpPr>
        <p:spPr>
          <a:xfrm>
            <a:off x="904455" y="1218546"/>
            <a:ext cx="11191572" cy="1485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latin typeface="Garamond" panose="02020404030301010803" pitchFamily="18" charset="0"/>
              </a:rPr>
              <a:t>FELADATKIÍRÁS FELTÖLTÉSE 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felelős: HALLGATÓ 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MOODLE</a:t>
            </a:r>
          </a:p>
        </p:txBody>
      </p:sp>
      <p:cxnSp>
        <p:nvCxnSpPr>
          <p:cNvPr id="41" name="Egyenes összekötő nyíllal 40">
            <a:extLst>
              <a:ext uri="{FF2B5EF4-FFF2-40B4-BE49-F238E27FC236}">
                <a16:creationId xmlns:a16="http://schemas.microsoft.com/office/drawing/2014/main" id="{E2C6B733-C7D8-464A-8DD2-9D675AB99594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5404734" y="2560491"/>
            <a:ext cx="322842" cy="45218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230FD4D8-C582-4945-9572-226BA2F387B0}"/>
              </a:ext>
            </a:extLst>
          </p:cNvPr>
          <p:cNvCxnSpPr>
            <a:cxnSpLocks/>
          </p:cNvCxnSpPr>
          <p:nvPr/>
        </p:nvCxnSpPr>
        <p:spPr>
          <a:xfrm>
            <a:off x="8882256" y="4930591"/>
            <a:ext cx="355107" cy="34344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Ábra 21" descr="Tanterem körvonalas">
            <a:extLst>
              <a:ext uri="{FF2B5EF4-FFF2-40B4-BE49-F238E27FC236}">
                <a16:creationId xmlns:a16="http://schemas.microsoft.com/office/drawing/2014/main" id="{6B909432-DCED-4DE9-A695-7415BC8F1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5477" y="4119504"/>
            <a:ext cx="914400" cy="914400"/>
          </a:xfrm>
          <a:prstGeom prst="rect">
            <a:avLst/>
          </a:prstGeom>
        </p:spPr>
      </p:pic>
      <p:sp>
        <p:nvSpPr>
          <p:cNvPr id="21" name="Téglalap: lekerekített 20">
            <a:extLst>
              <a:ext uri="{FF2B5EF4-FFF2-40B4-BE49-F238E27FC236}">
                <a16:creationId xmlns:a16="http://schemas.microsoft.com/office/drawing/2014/main" id="{4DF7FABD-FC41-4CBF-BD6E-35DDD4F158B3}"/>
              </a:ext>
            </a:extLst>
          </p:cNvPr>
          <p:cNvSpPr/>
          <p:nvPr/>
        </p:nvSpPr>
        <p:spPr>
          <a:xfrm>
            <a:off x="7839291" y="5776577"/>
            <a:ext cx="4256736" cy="97010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Határidő lejártakor, ha a témavezető nem fogadta el, akkor a feladat automatikusan elutasított státuszba kerül</a:t>
            </a:r>
          </a:p>
        </p:txBody>
      </p:sp>
      <p:sp>
        <p:nvSpPr>
          <p:cNvPr id="26" name="Téglalap: lekerekített 25">
            <a:extLst>
              <a:ext uri="{FF2B5EF4-FFF2-40B4-BE49-F238E27FC236}">
                <a16:creationId xmlns:a16="http://schemas.microsoft.com/office/drawing/2014/main" id="{4086EAC6-99F6-4388-BAD3-9C1D5E919F2C}"/>
              </a:ext>
            </a:extLst>
          </p:cNvPr>
          <p:cNvSpPr/>
          <p:nvPr/>
        </p:nvSpPr>
        <p:spPr>
          <a:xfrm>
            <a:off x="95973" y="5860837"/>
            <a:ext cx="3452770" cy="84149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Témavezetőnek van lehetősége elfogadni módosításokkal vagy anélkül</a:t>
            </a:r>
          </a:p>
        </p:txBody>
      </p: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18A3CEEC-3495-4B91-9574-6DCBFA849FA0}"/>
              </a:ext>
            </a:extLst>
          </p:cNvPr>
          <p:cNvCxnSpPr>
            <a:cxnSpLocks/>
          </p:cNvCxnSpPr>
          <p:nvPr/>
        </p:nvCxnSpPr>
        <p:spPr>
          <a:xfrm flipH="1">
            <a:off x="2880717" y="5485353"/>
            <a:ext cx="417343" cy="34344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Ábra 34" descr="Gyerekek körvonalas">
            <a:extLst>
              <a:ext uri="{FF2B5EF4-FFF2-40B4-BE49-F238E27FC236}">
                <a16:creationId xmlns:a16="http://schemas.microsoft.com/office/drawing/2014/main" id="{2AB165B8-D9CF-4B95-8E57-822FE1F13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8277" y="1528432"/>
            <a:ext cx="914400" cy="914400"/>
          </a:xfrm>
          <a:prstGeom prst="rect">
            <a:avLst/>
          </a:prstGeom>
        </p:spPr>
      </p:pic>
      <p:sp>
        <p:nvSpPr>
          <p:cNvPr id="40" name="Téglalap: lekerekített 39">
            <a:extLst>
              <a:ext uri="{FF2B5EF4-FFF2-40B4-BE49-F238E27FC236}">
                <a16:creationId xmlns:a16="http://schemas.microsoft.com/office/drawing/2014/main" id="{DE4114E2-9560-49B3-BD99-00D30CBC435E}"/>
              </a:ext>
            </a:extLst>
          </p:cNvPr>
          <p:cNvSpPr/>
          <p:nvPr/>
        </p:nvSpPr>
        <p:spPr>
          <a:xfrm>
            <a:off x="5727576" y="2560866"/>
            <a:ext cx="6309360" cy="90360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Határidő mulasztás esetén a lehetőség van kérvényt írni a KTB-</a:t>
            </a:r>
            <a:r>
              <a:rPr lang="hu-HU" dirty="0" err="1">
                <a:latin typeface="Garamond" panose="02020404030301010803" pitchFamily="18" charset="0"/>
              </a:rPr>
              <a:t>nek</a:t>
            </a:r>
            <a:r>
              <a:rPr lang="hu-HU" dirty="0">
                <a:latin typeface="Garamond" panose="02020404030301010803" pitchFamily="18" charset="0"/>
              </a:rPr>
              <a:t>. Ha KTB elutasítja a kérelmet vagy a hallgató nem él ezzel a lehetőséggel, akkor a tantárgy nem teljesítettnek minősül.  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A34A3406-A46C-405A-A368-CC662E3145E0}"/>
              </a:ext>
            </a:extLst>
          </p:cNvPr>
          <p:cNvSpPr/>
          <p:nvPr/>
        </p:nvSpPr>
        <p:spPr>
          <a:xfrm>
            <a:off x="4158807" y="5868975"/>
            <a:ext cx="3070420" cy="82153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Témavezető elutasíthatja indoklással.</a:t>
            </a:r>
          </a:p>
        </p:txBody>
      </p: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7E72B681-16D2-4208-9519-26C29CF8DC89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5694017" y="5515557"/>
            <a:ext cx="2" cy="35341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0AC46306-C5E3-1764-D9F1-863D00295FDE}"/>
              </a:ext>
            </a:extLst>
          </p:cNvPr>
          <p:cNvCxnSpPr>
            <a:cxnSpLocks/>
          </p:cNvCxnSpPr>
          <p:nvPr/>
        </p:nvCxnSpPr>
        <p:spPr>
          <a:xfrm>
            <a:off x="7549328" y="5515557"/>
            <a:ext cx="262862" cy="37693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FBD48496-DEB4-4758-8DE4-C1D83CCFAAFC}"/>
              </a:ext>
            </a:extLst>
          </p:cNvPr>
          <p:cNvSpPr/>
          <p:nvPr/>
        </p:nvSpPr>
        <p:spPr>
          <a:xfrm>
            <a:off x="904454" y="4088301"/>
            <a:ext cx="10350678" cy="14303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latin typeface="Garamond" panose="02020404030301010803" pitchFamily="18" charset="0"/>
              </a:rPr>
              <a:t>FELADATKIÍRÁS ELFOGADÁSA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felelős: TÉMAVEZETŐK</a:t>
            </a:r>
            <a:r>
              <a:rPr lang="hu-HU" sz="2800" b="1" dirty="0">
                <a:latin typeface="Garamond" panose="02020404030301010803" pitchFamily="18" charset="0"/>
              </a:rPr>
              <a:t> 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MOODLE</a:t>
            </a:r>
            <a:endParaRPr lang="hu-HU" sz="2400" dirty="0">
              <a:latin typeface="Garamond" panose="02020404030301010803" pitchFamily="18" charset="0"/>
            </a:endParaRPr>
          </a:p>
        </p:txBody>
      </p:sp>
      <p:pic>
        <p:nvPicPr>
          <p:cNvPr id="4" name="Ábra 3" descr="Tanterem körvonalas">
            <a:extLst>
              <a:ext uri="{FF2B5EF4-FFF2-40B4-BE49-F238E27FC236}">
                <a16:creationId xmlns:a16="http://schemas.microsoft.com/office/drawing/2014/main" id="{A0B315A0-E6BE-C131-90CD-B8C8643E4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582" y="4377066"/>
            <a:ext cx="914400" cy="914400"/>
          </a:xfrm>
          <a:prstGeom prst="rect">
            <a:avLst/>
          </a:prstGeom>
        </p:spPr>
      </p:pic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DE57840A-80FF-6ADA-890A-B766A8BE9923}"/>
              </a:ext>
            </a:extLst>
          </p:cNvPr>
          <p:cNvSpPr/>
          <p:nvPr/>
        </p:nvSpPr>
        <p:spPr>
          <a:xfrm>
            <a:off x="5555671" y="74362"/>
            <a:ext cx="6653169" cy="761021"/>
          </a:xfrm>
          <a:prstGeom prst="roundRect">
            <a:avLst/>
          </a:prstGeom>
          <a:solidFill>
            <a:srgbClr val="AED2C6"/>
          </a:solidFill>
          <a:ln>
            <a:solidFill>
              <a:srgbClr val="52957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solidFill>
                  <a:schemeClr val="tx1"/>
                </a:solidFill>
                <a:latin typeface="Garamond" panose="02020404030301010803" pitchFamily="18" charset="0"/>
              </a:rPr>
              <a:t>MINDEN tárgytípus esetében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CF119A45-3736-4B83-BE81-D31E80D86832}"/>
              </a:ext>
            </a:extLst>
          </p:cNvPr>
          <p:cNvSpPr/>
          <p:nvPr/>
        </p:nvSpPr>
        <p:spPr>
          <a:xfrm>
            <a:off x="30698" y="704709"/>
            <a:ext cx="5696878" cy="650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4.hét HÉTFŐ (szept. 25.)</a:t>
            </a:r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C3104B12-BB86-4D0A-A880-E8F2F9DEF39A}"/>
              </a:ext>
            </a:extLst>
          </p:cNvPr>
          <p:cNvSpPr/>
          <p:nvPr/>
        </p:nvSpPr>
        <p:spPr>
          <a:xfrm>
            <a:off x="30698" y="3443868"/>
            <a:ext cx="6936159" cy="650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4.hét CSÜTÖRTÖK (szept. 28.)</a:t>
            </a:r>
          </a:p>
        </p:txBody>
      </p:sp>
    </p:spTree>
    <p:extLst>
      <p:ext uri="{BB962C8B-B14F-4D97-AF65-F5344CB8AC3E}">
        <p14:creationId xmlns:p14="http://schemas.microsoft.com/office/powerpoint/2010/main" val="297744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83;p65">
            <a:extLst>
              <a:ext uri="{FF2B5EF4-FFF2-40B4-BE49-F238E27FC236}">
                <a16:creationId xmlns:a16="http://schemas.microsoft.com/office/drawing/2014/main" id="{24ECC63E-9BC5-43FA-BF74-C92AC39ABA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0475" y="280145"/>
            <a:ext cx="8234733" cy="11312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hu-HU" sz="6600" b="1" dirty="0"/>
              <a:t>amit a rendszer tud</a:t>
            </a:r>
            <a:endParaRPr lang="en-US" sz="6600" b="1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58999E6-DE41-438D-9742-325D03F41363}"/>
              </a:ext>
            </a:extLst>
          </p:cNvPr>
          <p:cNvSpPr txBox="1"/>
          <p:nvPr/>
        </p:nvSpPr>
        <p:spPr>
          <a:xfrm>
            <a:off x="670955" y="1411395"/>
            <a:ext cx="1152104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latin typeface="Sitka Small Semibold" pitchFamily="2" charset="0"/>
                <a:hlinkClick r:id="rId3"/>
              </a:rPr>
              <a:t>https://edu.gtk.bme.hu/mod/gtkthesis</a:t>
            </a:r>
            <a:r>
              <a:rPr lang="hu-HU" sz="3200" dirty="0">
                <a:latin typeface="Sitka Small Semibold" pitchFamily="2" charset="0"/>
              </a:rPr>
              <a:t> (csak a Google </a:t>
            </a:r>
            <a:r>
              <a:rPr lang="hu-HU" sz="3200" dirty="0" err="1">
                <a:latin typeface="Sitka Small Semibold" pitchFamily="2" charset="0"/>
              </a:rPr>
              <a:t>chrome-ról</a:t>
            </a:r>
            <a:r>
              <a:rPr lang="hu-HU" sz="3200" dirty="0">
                <a:latin typeface="Sitka Small Semibold" pitchFamily="2" charset="0"/>
              </a:rPr>
              <a:t>!)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latin typeface="Sitka Small Semibold" pitchFamily="2" charset="0"/>
              </a:rPr>
              <a:t>GTK szinten egységes határidők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latin typeface="Sitka Small Semibold" pitchFamily="2" charset="0"/>
              </a:rPr>
              <a:t>hallgatók felelősségének növelése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latin typeface="Sitka Small Semibold" pitchFamily="2" charset="0"/>
              </a:rPr>
              <a:t>érthető, világos feladatok egységes határidőkkel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latin typeface="Sitka Small Semibold" pitchFamily="2" charset="0"/>
              </a:rPr>
              <a:t>mutatja a feladatokat </a:t>
            </a:r>
            <a:r>
              <a:rPr lang="hu-HU" sz="3200" dirty="0" err="1">
                <a:latin typeface="Sitka Small Semibold" pitchFamily="2" charset="0"/>
              </a:rPr>
              <a:t>határidőkkel+figyelmeztet</a:t>
            </a:r>
            <a:r>
              <a:rPr lang="hu-HU" sz="3200" dirty="0">
                <a:latin typeface="Sitka Small Semibold" pitchFamily="2" charset="0"/>
              </a:rPr>
              <a:t>, emlékeztet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hu-HU" sz="3200" dirty="0">
              <a:latin typeface="Sitka Smal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09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2129CE8-E543-8D88-91CE-AE3FD75548E7}"/>
              </a:ext>
            </a:extLst>
          </p:cNvPr>
          <p:cNvSpPr txBox="1"/>
          <p:nvPr/>
        </p:nvSpPr>
        <p:spPr>
          <a:xfrm>
            <a:off x="137160" y="-54864"/>
            <a:ext cx="7946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spc="600" dirty="0">
                <a:solidFill>
                  <a:schemeClr val="accent2"/>
                </a:solidFill>
                <a:latin typeface="Sitka Small Semibold" pitchFamily="2" charset="0"/>
              </a:rPr>
              <a:t>FELADATKIÍRÁS</a:t>
            </a:r>
            <a:endParaRPr lang="hu-HU" sz="4400" dirty="0">
              <a:solidFill>
                <a:schemeClr val="accent2"/>
              </a:solidFill>
              <a:latin typeface="Sitka Small Semibold" pitchFamily="2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6E7AA22-9259-1C28-9F7D-45BBAA4B6B6B}"/>
              </a:ext>
            </a:extLst>
          </p:cNvPr>
          <p:cNvSpPr txBox="1"/>
          <p:nvPr/>
        </p:nvSpPr>
        <p:spPr>
          <a:xfrm>
            <a:off x="337566" y="595640"/>
            <a:ext cx="12555474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4000" b="1" spc="300" dirty="0">
                <a:latin typeface="Sitka Small Semibold" pitchFamily="2" charset="0"/>
              </a:rPr>
              <a:t>féléves feladatok/elvárások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4000" b="1" spc="300" dirty="0">
                <a:latin typeface="Sitka Small Semibold" pitchFamily="2" charset="0"/>
              </a:rPr>
              <a:t>értékelés alapja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4000" b="1" spc="300" dirty="0">
                <a:latin typeface="Sitka Small Semibold" pitchFamily="2" charset="0"/>
              </a:rPr>
              <a:t>iránymutatás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4000" b="1" spc="300" dirty="0">
                <a:latin typeface="Sitka Small Semibold" pitchFamily="2" charset="0"/>
              </a:rPr>
              <a:t>hallgató és a témavezető érdeke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4000" b="1" spc="300" dirty="0">
                <a:latin typeface="Sitka Small Semibold" pitchFamily="2" charset="0"/>
              </a:rPr>
              <a:t>érdemes tisztázni tartalmon kívül 		 pl.: felhasznált irodalmak számát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4000" b="1" spc="300" dirty="0">
                <a:latin typeface="Sitka Small Semibold" pitchFamily="2" charset="0"/>
              </a:rPr>
              <a:t>hallgató érdeke – érdemes 				   					témavezetővel beszélni</a:t>
            </a:r>
          </a:p>
        </p:txBody>
      </p:sp>
    </p:spTree>
    <p:extLst>
      <p:ext uri="{BB962C8B-B14F-4D97-AF65-F5344CB8AC3E}">
        <p14:creationId xmlns:p14="http://schemas.microsoft.com/office/powerpoint/2010/main" val="2679426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2129CE8-E543-8D88-91CE-AE3FD75548E7}"/>
              </a:ext>
            </a:extLst>
          </p:cNvPr>
          <p:cNvSpPr txBox="1"/>
          <p:nvPr/>
        </p:nvSpPr>
        <p:spPr>
          <a:xfrm>
            <a:off x="137160" y="-54864"/>
            <a:ext cx="7946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spc="600" dirty="0">
                <a:solidFill>
                  <a:schemeClr val="accent2"/>
                </a:solidFill>
                <a:latin typeface="Sitka Small Semibold" pitchFamily="2" charset="0"/>
              </a:rPr>
              <a:t>FELADATKIÍRÁS</a:t>
            </a:r>
            <a:endParaRPr lang="hu-HU" sz="4400" dirty="0">
              <a:solidFill>
                <a:schemeClr val="accent2"/>
              </a:solidFill>
              <a:latin typeface="Sitka Small Semibold" pitchFamily="2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6E7AA22-9259-1C28-9F7D-45BBAA4B6B6B}"/>
              </a:ext>
            </a:extLst>
          </p:cNvPr>
          <p:cNvSpPr txBox="1"/>
          <p:nvPr/>
        </p:nvSpPr>
        <p:spPr>
          <a:xfrm>
            <a:off x="337566" y="595640"/>
            <a:ext cx="11854434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200" b="1" spc="300" dirty="0">
                <a:latin typeface="Sitka Small Semibold" pitchFamily="2" charset="0"/>
              </a:rPr>
              <a:t>a feladatkiírás teljes kitöltése után az oktató választhat: elfogadja, vagy elutasítja a feladatot 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200" b="1" spc="300" dirty="0">
                <a:latin typeface="Sitka Small Semibold" pitchFamily="2" charset="0"/>
              </a:rPr>
              <a:t>ezt legkésőbb a feladat határideje után 3. munkanapig teheti meg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200" u="sng" spc="300" dirty="0">
                <a:solidFill>
                  <a:schemeClr val="accent1">
                    <a:lumMod val="75000"/>
                  </a:schemeClr>
                </a:solidFill>
                <a:latin typeface="Sitka Small Semibold" pitchFamily="2" charset="0"/>
              </a:rPr>
              <a:t>elutasítás esetén kötelező </a:t>
            </a:r>
            <a:r>
              <a:rPr lang="hu-HU" sz="3200" spc="300" dirty="0">
                <a:solidFill>
                  <a:schemeClr val="accent1">
                    <a:lumMod val="75000"/>
                  </a:schemeClr>
                </a:solidFill>
                <a:latin typeface="Sitka Small Semibold" pitchFamily="2" charset="0"/>
              </a:rPr>
              <a:t>indoklást írni</a:t>
            </a:r>
            <a:r>
              <a:rPr lang="hu-HU" sz="3200" b="1" spc="300" dirty="0">
                <a:latin typeface="Sitka Small Semibold" pitchFamily="2" charset="0"/>
              </a:rPr>
              <a:t>a, amit a hallgató emailben megkap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200" b="1" spc="300" dirty="0">
                <a:latin typeface="Sitka Small Semibold" pitchFamily="2" charset="0"/>
              </a:rPr>
              <a:t>abban az esetben, </a:t>
            </a:r>
            <a:r>
              <a:rPr lang="hu-HU" sz="3200" b="1" u="sng" spc="300" dirty="0">
                <a:solidFill>
                  <a:schemeClr val="accent1">
                    <a:lumMod val="75000"/>
                  </a:schemeClr>
                </a:solidFill>
                <a:latin typeface="Sitka Small Semibold" pitchFamily="2" charset="0"/>
              </a:rPr>
              <a:t>ha nem fogadja/utasítja el, a feladat automatikusan elutasított státuszba kerül</a:t>
            </a:r>
          </a:p>
        </p:txBody>
      </p:sp>
    </p:spTree>
    <p:extLst>
      <p:ext uri="{BB962C8B-B14F-4D97-AF65-F5344CB8AC3E}">
        <p14:creationId xmlns:p14="http://schemas.microsoft.com/office/powerpoint/2010/main" val="2179853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2129CE8-E543-8D88-91CE-AE3FD75548E7}"/>
              </a:ext>
            </a:extLst>
          </p:cNvPr>
          <p:cNvSpPr txBox="1"/>
          <p:nvPr/>
        </p:nvSpPr>
        <p:spPr>
          <a:xfrm>
            <a:off x="264414" y="530352"/>
            <a:ext cx="7946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spc="600" dirty="0">
                <a:solidFill>
                  <a:schemeClr val="accent2"/>
                </a:solidFill>
                <a:latin typeface="Sitka Small Semibold" pitchFamily="2" charset="0"/>
              </a:rPr>
              <a:t>FELADATKIÍRÁS</a:t>
            </a:r>
            <a:endParaRPr lang="hu-HU" sz="4400" dirty="0">
              <a:solidFill>
                <a:schemeClr val="accent2"/>
              </a:solidFill>
              <a:latin typeface="Sitka Small Semibold" pitchFamily="2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6E7AA22-9259-1C28-9F7D-45BBAA4B6B6B}"/>
              </a:ext>
            </a:extLst>
          </p:cNvPr>
          <p:cNvSpPr txBox="1"/>
          <p:nvPr/>
        </p:nvSpPr>
        <p:spPr>
          <a:xfrm>
            <a:off x="483870" y="1482608"/>
            <a:ext cx="11439906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200" b="1" spc="300" dirty="0">
                <a:latin typeface="Sitka Small Semibold" pitchFamily="2" charset="0"/>
              </a:rPr>
              <a:t>a feladatkiírást a szakdolgozatnak / diplomamunkának tartalmaznia kell!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200" b="1" spc="300" dirty="0">
                <a:latin typeface="Sitka Small Semibold" pitchFamily="2" charset="0"/>
              </a:rPr>
              <a:t>témacsoportonként változik, hogyan kerül a hallgatóhoz a Moodle </a:t>
            </a:r>
            <a:r>
              <a:rPr lang="hu-HU" sz="3200" b="1" spc="300" dirty="0" err="1">
                <a:latin typeface="Sitka Small Semibold" pitchFamily="2" charset="0"/>
              </a:rPr>
              <a:t>gtk</a:t>
            </a:r>
            <a:r>
              <a:rPr lang="hu-HU" sz="3200" b="1" spc="300" dirty="0">
                <a:latin typeface="Sitka Small Semibold" pitchFamily="2" charset="0"/>
              </a:rPr>
              <a:t> </a:t>
            </a:r>
            <a:r>
              <a:rPr lang="hu-HU" sz="3200" b="1" spc="300" dirty="0" err="1">
                <a:latin typeface="Sitka Small Semibold" pitchFamily="2" charset="0"/>
              </a:rPr>
              <a:t>thesis</a:t>
            </a:r>
            <a:r>
              <a:rPr lang="hu-HU" sz="3200" b="1" spc="300" dirty="0">
                <a:latin typeface="Sitka Small Semibold" pitchFamily="2" charset="0"/>
              </a:rPr>
              <a:t> oldalon elfogadott aláírt, elektronikus példány (várhatón a 7. hetet követően)</a:t>
            </a:r>
          </a:p>
        </p:txBody>
      </p:sp>
    </p:spTree>
    <p:extLst>
      <p:ext uri="{BB962C8B-B14F-4D97-AF65-F5344CB8AC3E}">
        <p14:creationId xmlns:p14="http://schemas.microsoft.com/office/powerpoint/2010/main" val="1571720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50AD49B8-E9A0-CA68-E1D3-0F0155168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b="7254"/>
          <a:stretch/>
        </p:blipFill>
        <p:spPr>
          <a:xfrm>
            <a:off x="0" y="-160092"/>
            <a:ext cx="13841846" cy="7178183"/>
          </a:xfrm>
          <a:prstGeom prst="rect">
            <a:avLst/>
          </a:prstGeom>
        </p:spPr>
      </p:pic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42C3F149-16B6-46F8-8F39-16AB26E087C4}"/>
              </a:ext>
            </a:extLst>
          </p:cNvPr>
          <p:cNvSpPr/>
          <p:nvPr/>
        </p:nvSpPr>
        <p:spPr>
          <a:xfrm>
            <a:off x="10580229" y="3535013"/>
            <a:ext cx="1362636" cy="5109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6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asztal látható&#10;&#10;Automatikusan generált leírás">
            <a:extLst>
              <a:ext uri="{FF2B5EF4-FFF2-40B4-BE49-F238E27FC236}">
                <a16:creationId xmlns:a16="http://schemas.microsoft.com/office/drawing/2014/main" id="{54DF6598-5655-9262-3047-0BC850389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419"/>
            <a:ext cx="13211483" cy="82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9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>
            <a:extLst>
              <a:ext uri="{FF2B5EF4-FFF2-40B4-BE49-F238E27FC236}">
                <a16:creationId xmlns:a16="http://schemas.microsoft.com/office/drawing/2014/main" id="{14483D62-07CA-709C-1A22-DC5D9487F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809" y="-1394777"/>
            <a:ext cx="13175549" cy="8239027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48B3847F-9B50-4DB2-9DA0-AC2FEEE3C0BE}"/>
              </a:ext>
            </a:extLst>
          </p:cNvPr>
          <p:cNvSpPr/>
          <p:nvPr/>
        </p:nvSpPr>
        <p:spPr>
          <a:xfrm>
            <a:off x="10152855" y="5291608"/>
            <a:ext cx="1954305" cy="1145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C442495B-A237-4FF6-8648-21928992AD2D}"/>
              </a:ext>
            </a:extLst>
          </p:cNvPr>
          <p:cNvCxnSpPr>
            <a:cxnSpLocks/>
          </p:cNvCxnSpPr>
          <p:nvPr/>
        </p:nvCxnSpPr>
        <p:spPr>
          <a:xfrm flipH="1">
            <a:off x="8974964" y="1824177"/>
            <a:ext cx="893883" cy="58720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3A482705-7F05-4A11-A7CC-D57AC4737787}"/>
              </a:ext>
            </a:extLst>
          </p:cNvPr>
          <p:cNvCxnSpPr>
            <a:cxnSpLocks/>
          </p:cNvCxnSpPr>
          <p:nvPr/>
        </p:nvCxnSpPr>
        <p:spPr>
          <a:xfrm flipH="1" flipV="1">
            <a:off x="9070198" y="3336907"/>
            <a:ext cx="942169" cy="12886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7BA4E814-A41F-4C9B-9FF6-2DA13B73934D}"/>
              </a:ext>
            </a:extLst>
          </p:cNvPr>
          <p:cNvCxnSpPr>
            <a:cxnSpLocks/>
          </p:cNvCxnSpPr>
          <p:nvPr/>
        </p:nvCxnSpPr>
        <p:spPr>
          <a:xfrm flipH="1" flipV="1">
            <a:off x="9070198" y="3647703"/>
            <a:ext cx="1243383" cy="49804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2714CB4B-910B-4064-8105-0AB409DBBF28}"/>
              </a:ext>
            </a:extLst>
          </p:cNvPr>
          <p:cNvCxnSpPr>
            <a:cxnSpLocks/>
          </p:cNvCxnSpPr>
          <p:nvPr/>
        </p:nvCxnSpPr>
        <p:spPr>
          <a:xfrm>
            <a:off x="2913321" y="4697753"/>
            <a:ext cx="1605516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91DF2459-8DBB-4DBD-8B06-2A8DE35B31C7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987229" y="6383644"/>
            <a:ext cx="798501" cy="19790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19C9EA7C-C435-5306-8FEF-0C900226B69F}"/>
              </a:ext>
            </a:extLst>
          </p:cNvPr>
          <p:cNvSpPr/>
          <p:nvPr/>
        </p:nvSpPr>
        <p:spPr>
          <a:xfrm>
            <a:off x="8527213" y="624818"/>
            <a:ext cx="2683268" cy="132359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Dolgozat/Szakdolgozat/ Diplomamunka címe – mindenképp ki kell tölteni, különben nem menti el!</a:t>
            </a:r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A7998150-BD91-3758-5314-2859397865E8}"/>
              </a:ext>
            </a:extLst>
          </p:cNvPr>
          <p:cNvSpPr/>
          <p:nvPr/>
        </p:nvSpPr>
        <p:spPr>
          <a:xfrm>
            <a:off x="9668872" y="3116360"/>
            <a:ext cx="1923466" cy="56996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Kutatási cél és kérdések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3AEB47A9-98B3-8BF0-26B3-84EB9350559F}"/>
              </a:ext>
            </a:extLst>
          </p:cNvPr>
          <p:cNvSpPr/>
          <p:nvPr/>
        </p:nvSpPr>
        <p:spPr>
          <a:xfrm>
            <a:off x="9664123" y="3772874"/>
            <a:ext cx="1937610" cy="56996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Kutatás kifejtése (módszertan)</a:t>
            </a:r>
          </a:p>
        </p:txBody>
      </p:sp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F619DD66-7392-D456-E25B-6CDC41E5BCBC}"/>
              </a:ext>
            </a:extLst>
          </p:cNvPr>
          <p:cNvSpPr/>
          <p:nvPr/>
        </p:nvSpPr>
        <p:spPr>
          <a:xfrm>
            <a:off x="114433" y="4295421"/>
            <a:ext cx="2798888" cy="56996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Kutatás várható eredménye</a:t>
            </a:r>
          </a:p>
        </p:txBody>
      </p:sp>
      <p:sp>
        <p:nvSpPr>
          <p:cNvPr id="19" name="Téglalap: lekerekített 18">
            <a:extLst>
              <a:ext uri="{FF2B5EF4-FFF2-40B4-BE49-F238E27FC236}">
                <a16:creationId xmlns:a16="http://schemas.microsoft.com/office/drawing/2014/main" id="{802E40D5-0ABF-057E-EE64-49BBC2DF34F4}"/>
              </a:ext>
            </a:extLst>
          </p:cNvPr>
          <p:cNvSpPr/>
          <p:nvPr/>
        </p:nvSpPr>
        <p:spPr>
          <a:xfrm>
            <a:off x="84840" y="5433940"/>
            <a:ext cx="3804777" cy="94970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Itt tudja elmenteni, véglegesítés a határidő lejártakor történik, addig folyamatosan hozzá lehet írni.</a:t>
            </a:r>
          </a:p>
        </p:txBody>
      </p:sp>
      <p:sp>
        <p:nvSpPr>
          <p:cNvPr id="20" name="Téglalap: lekerekített 19">
            <a:extLst>
              <a:ext uri="{FF2B5EF4-FFF2-40B4-BE49-F238E27FC236}">
                <a16:creationId xmlns:a16="http://schemas.microsoft.com/office/drawing/2014/main" id="{72D84F6A-D5D9-AC18-1FDB-FA695B95748F}"/>
              </a:ext>
            </a:extLst>
          </p:cNvPr>
          <p:cNvSpPr/>
          <p:nvPr/>
        </p:nvSpPr>
        <p:spPr>
          <a:xfrm>
            <a:off x="9070198" y="4748896"/>
            <a:ext cx="3121802" cy="108542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Mindenki a saját szakterülete sajátossága szerint értelmezheti pl.: a várható eredményeket</a:t>
            </a:r>
          </a:p>
        </p:txBody>
      </p:sp>
      <p:sp>
        <p:nvSpPr>
          <p:cNvPr id="21" name="Téglalap: lekerekített 20">
            <a:extLst>
              <a:ext uri="{FF2B5EF4-FFF2-40B4-BE49-F238E27FC236}">
                <a16:creationId xmlns:a16="http://schemas.microsoft.com/office/drawing/2014/main" id="{AFDCA8DF-EB30-1DBA-75E6-FCA1EB56281A}"/>
              </a:ext>
            </a:extLst>
          </p:cNvPr>
          <p:cNvSpPr/>
          <p:nvPr/>
        </p:nvSpPr>
        <p:spPr>
          <a:xfrm>
            <a:off x="-313944" y="13751"/>
            <a:ext cx="4511040" cy="8640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Ennek tartalmát érdemes az első konzultáció során átbeszélni a témavezetővel.</a:t>
            </a:r>
          </a:p>
        </p:txBody>
      </p:sp>
    </p:spTree>
    <p:extLst>
      <p:ext uri="{BB962C8B-B14F-4D97-AF65-F5344CB8AC3E}">
        <p14:creationId xmlns:p14="http://schemas.microsoft.com/office/powerpoint/2010/main" val="4172643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37151601-DB88-4B42-8BDC-127A9A3B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1240" r="722"/>
          <a:stretch/>
        </p:blipFill>
        <p:spPr>
          <a:xfrm>
            <a:off x="87983" y="631595"/>
            <a:ext cx="12038028" cy="566592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D89684ED-ACAE-49BA-B48E-DFABB17382C2}"/>
              </a:ext>
            </a:extLst>
          </p:cNvPr>
          <p:cNvSpPr/>
          <p:nvPr/>
        </p:nvSpPr>
        <p:spPr>
          <a:xfrm>
            <a:off x="10171706" y="5080721"/>
            <a:ext cx="1954305" cy="1145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3DD44AE9-2689-4E9E-8B7E-E8BEC97EDB94}"/>
              </a:ext>
            </a:extLst>
          </p:cNvPr>
          <p:cNvCxnSpPr>
            <a:cxnSpLocks/>
          </p:cNvCxnSpPr>
          <p:nvPr/>
        </p:nvCxnSpPr>
        <p:spPr>
          <a:xfrm flipH="1">
            <a:off x="2309091" y="840510"/>
            <a:ext cx="988294" cy="7389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0043F1F7-0A74-4671-A642-C677928B8552}"/>
              </a:ext>
            </a:extLst>
          </p:cNvPr>
          <p:cNvSpPr/>
          <p:nvPr/>
        </p:nvSpPr>
        <p:spPr>
          <a:xfrm>
            <a:off x="2918664" y="439154"/>
            <a:ext cx="7756423" cy="80271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Ha a témavezető elfogadja, akkor itt lehet látni. A rendszer automatikusan küld üzenetet, ha a témavezető elfogadja/elutasítja.</a:t>
            </a:r>
          </a:p>
        </p:txBody>
      </p:sp>
    </p:spTree>
    <p:extLst>
      <p:ext uri="{BB962C8B-B14F-4D97-AF65-F5344CB8AC3E}">
        <p14:creationId xmlns:p14="http://schemas.microsoft.com/office/powerpoint/2010/main" val="22367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F82619A-00D6-420A-B21E-ABC347055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" t="408" r="809"/>
          <a:stretch/>
        </p:blipFill>
        <p:spPr>
          <a:xfrm>
            <a:off x="0" y="651715"/>
            <a:ext cx="12030636" cy="569800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F108FE92-8046-41F9-BD59-88607139D548}"/>
              </a:ext>
            </a:extLst>
          </p:cNvPr>
          <p:cNvSpPr/>
          <p:nvPr/>
        </p:nvSpPr>
        <p:spPr>
          <a:xfrm>
            <a:off x="10149711" y="4975412"/>
            <a:ext cx="1954305" cy="141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66BC6D01-D40B-4F4E-928D-B14FB4B34E3D}"/>
              </a:ext>
            </a:extLst>
          </p:cNvPr>
          <p:cNvSpPr/>
          <p:nvPr/>
        </p:nvSpPr>
        <p:spPr>
          <a:xfrm>
            <a:off x="8866095" y="2909047"/>
            <a:ext cx="1362636" cy="5109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A78F6FF8-001B-46A0-806F-11281E4675D5}"/>
              </a:ext>
            </a:extLst>
          </p:cNvPr>
          <p:cNvCxnSpPr>
            <a:cxnSpLocks/>
          </p:cNvCxnSpPr>
          <p:nvPr/>
        </p:nvCxnSpPr>
        <p:spPr>
          <a:xfrm flipV="1">
            <a:off x="8114506" y="3325906"/>
            <a:ext cx="966741" cy="295239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203A1D71-AD46-4709-879F-FB1F3F24710E}"/>
              </a:ext>
            </a:extLst>
          </p:cNvPr>
          <p:cNvSpPr/>
          <p:nvPr/>
        </p:nvSpPr>
        <p:spPr>
          <a:xfrm>
            <a:off x="7864440" y="5921304"/>
            <a:ext cx="4103442" cy="5699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Amikor a témavezető elfogadta, akkor teljesített lesz az állapot</a:t>
            </a:r>
          </a:p>
        </p:txBody>
      </p:sp>
    </p:spTree>
    <p:extLst>
      <p:ext uri="{BB962C8B-B14F-4D97-AF65-F5344CB8AC3E}">
        <p14:creationId xmlns:p14="http://schemas.microsoft.com/office/powerpoint/2010/main" val="28349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6C87D13-6EEE-9C7A-B34C-6EBC9506FC9F}"/>
              </a:ext>
            </a:extLst>
          </p:cNvPr>
          <p:cNvSpPr txBox="1"/>
          <p:nvPr/>
        </p:nvSpPr>
        <p:spPr>
          <a:xfrm>
            <a:off x="237744" y="1299103"/>
            <a:ext cx="1171651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4000" b="1" spc="300" dirty="0">
                <a:latin typeface="Sitka Small Semibold" pitchFamily="2" charset="0"/>
              </a:rPr>
              <a:t>ajánlott havi egyszer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4000" b="1" spc="300" dirty="0">
                <a:latin typeface="Sitka Small Semibold" pitchFamily="2" charset="0"/>
              </a:rPr>
              <a:t>témavezetővel/konzulenssel 				   érdemes átbeszélni a formát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4000" b="1" spc="300" dirty="0">
                <a:latin typeface="Sitka Small Semibold" pitchFamily="2" charset="0"/>
              </a:rPr>
              <a:t>segít a feladatok az ütemezésben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4000" b="1" spc="300" dirty="0">
                <a:latin typeface="Sitka Small Semibold" pitchFamily="2" charset="0"/>
              </a:rPr>
              <a:t>hallgató kötelessége!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hu-HU" sz="4000" b="1" spc="300" dirty="0">
              <a:latin typeface="Sitka Small Semibold" pitchFamily="2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4CA21B2-9901-2E58-41E3-2D4173BBCF32}"/>
              </a:ext>
            </a:extLst>
          </p:cNvPr>
          <p:cNvSpPr txBox="1"/>
          <p:nvPr/>
        </p:nvSpPr>
        <p:spPr>
          <a:xfrm>
            <a:off x="310896" y="529662"/>
            <a:ext cx="64602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b="1" spc="300" dirty="0">
                <a:solidFill>
                  <a:schemeClr val="accent2"/>
                </a:solidFill>
                <a:latin typeface="Sitka Small Semibold" pitchFamily="2" charset="0"/>
              </a:rPr>
              <a:t>KONZULTÁCIÓK</a:t>
            </a:r>
          </a:p>
        </p:txBody>
      </p:sp>
    </p:spTree>
    <p:extLst>
      <p:ext uri="{BB962C8B-B14F-4D97-AF65-F5344CB8AC3E}">
        <p14:creationId xmlns:p14="http://schemas.microsoft.com/office/powerpoint/2010/main" val="4094152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6C87D13-6EEE-9C7A-B34C-6EBC9506FC9F}"/>
              </a:ext>
            </a:extLst>
          </p:cNvPr>
          <p:cNvSpPr txBox="1"/>
          <p:nvPr/>
        </p:nvSpPr>
        <p:spPr>
          <a:xfrm>
            <a:off x="281178" y="1058198"/>
            <a:ext cx="12044934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>
              <a:effectLst/>
            </a:endParaRP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4000" b="1" spc="300" dirty="0">
                <a:latin typeface="Sitka Small Semibold" pitchFamily="2" charset="0"/>
              </a:rPr>
              <a:t>érdemes az írott anyaggal is haladni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4000" b="1" spc="300" dirty="0">
                <a:latin typeface="Sitka Small Semibold" pitchFamily="2" charset="0"/>
              </a:rPr>
              <a:t>a felületen csak a dokumentálás/ 			 naplószerű bejegyzés történik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4000" b="1" spc="300" dirty="0">
                <a:latin typeface="Sitka Small Semibold" pitchFamily="2" charset="0"/>
              </a:rPr>
              <a:t>a konzultáció szervezését más 			  		 platformon kell megoldani!</a:t>
            </a:r>
          </a:p>
          <a:p>
            <a:pPr>
              <a:spcAft>
                <a:spcPts val="1800"/>
              </a:spcAft>
            </a:pPr>
            <a:endParaRPr lang="hu-HU" sz="3600" b="1" spc="300" dirty="0">
              <a:latin typeface="Sitka Small Semibold" pitchFamily="2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4BE1C8D-61C7-2CA9-A482-AA0AC7CF1480}"/>
              </a:ext>
            </a:extLst>
          </p:cNvPr>
          <p:cNvSpPr txBox="1"/>
          <p:nvPr/>
        </p:nvSpPr>
        <p:spPr>
          <a:xfrm>
            <a:off x="281178" y="490656"/>
            <a:ext cx="64602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b="1" spc="300" dirty="0">
                <a:solidFill>
                  <a:schemeClr val="accent2"/>
                </a:solidFill>
                <a:latin typeface="Sitka Small Semibold" pitchFamily="2" charset="0"/>
              </a:rPr>
              <a:t>KONZULTÁCIÓK</a:t>
            </a:r>
          </a:p>
        </p:txBody>
      </p:sp>
    </p:spTree>
    <p:extLst>
      <p:ext uri="{BB962C8B-B14F-4D97-AF65-F5344CB8AC3E}">
        <p14:creationId xmlns:p14="http://schemas.microsoft.com/office/powerpoint/2010/main" val="325340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83;p65">
            <a:extLst>
              <a:ext uri="{FF2B5EF4-FFF2-40B4-BE49-F238E27FC236}">
                <a16:creationId xmlns:a16="http://schemas.microsoft.com/office/drawing/2014/main" id="{24ECC63E-9BC5-43FA-BF74-C92AC39ABA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892" y="410458"/>
            <a:ext cx="8234733" cy="11312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hu-HU" sz="6600" b="1" spc="300" dirty="0"/>
              <a:t>Moodle </a:t>
            </a:r>
            <a:r>
              <a:rPr lang="hu-HU" sz="6600" b="1" spc="300" dirty="0" err="1"/>
              <a:t>gtk</a:t>
            </a:r>
            <a:r>
              <a:rPr lang="hu-HU" sz="6600" b="1" spc="300" dirty="0"/>
              <a:t> </a:t>
            </a:r>
            <a:r>
              <a:rPr lang="hu-HU" sz="6600" b="1" spc="300" dirty="0" err="1"/>
              <a:t>thesis</a:t>
            </a:r>
            <a:endParaRPr lang="en-US" sz="6600" b="1" spc="3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58999E6-DE41-438D-9742-325D03F41363}"/>
              </a:ext>
            </a:extLst>
          </p:cNvPr>
          <p:cNvSpPr txBox="1"/>
          <p:nvPr/>
        </p:nvSpPr>
        <p:spPr>
          <a:xfrm>
            <a:off x="335477" y="1541708"/>
            <a:ext cx="1152104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latin typeface="Sitka Small Semibold" pitchFamily="2" charset="0"/>
              </a:rPr>
              <a:t>féléves teendők láthatóak</a:t>
            </a:r>
            <a:endParaRPr lang="en-US" sz="3200" dirty="0">
              <a:latin typeface="Sitka Small Semibold" pitchFamily="2" charset="0"/>
            </a:endParaRPr>
          </a:p>
          <a:p>
            <a:pPr marL="457200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latin typeface="Sitka Small Semibold" pitchFamily="2" charset="0"/>
              </a:rPr>
              <a:t>„ami ott nincs dokumentálva, nem történt meg”</a:t>
            </a:r>
            <a:endParaRPr lang="en-US" sz="3200" dirty="0">
              <a:latin typeface="Sitka Small Semibold" pitchFamily="2" charset="0"/>
            </a:endParaRPr>
          </a:p>
          <a:p>
            <a:pPr marL="457200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latin typeface="Sitka Small Semibold" pitchFamily="2" charset="0"/>
              </a:rPr>
              <a:t>az a hallgató, aki utólag veszi fel a tárgyat, </a:t>
            </a:r>
            <a:r>
              <a:rPr lang="hu-HU" sz="3200" u="sng" dirty="0">
                <a:latin typeface="Sitka Small Semibold" pitchFamily="2" charset="0"/>
              </a:rPr>
              <a:t>köteles </a:t>
            </a:r>
            <a:r>
              <a:rPr lang="hu-HU" sz="3200" dirty="0">
                <a:latin typeface="Sitka Small Semibold" pitchFamily="2" charset="0"/>
              </a:rPr>
              <a:t>jelezni Kochné Oláh Adri felé 					  				(olah.adrienn@gtk.bme.hu)</a:t>
            </a:r>
          </a:p>
          <a:p>
            <a:pPr marL="457200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latin typeface="Sitka Small Semibold" pitchFamily="2" charset="0"/>
              </a:rPr>
              <a:t>a határidőket komolyan kell venni, mert mulasztás esetén a rendszer lezárja a folyamatot (lehetőség van a KTB-</a:t>
            </a:r>
            <a:r>
              <a:rPr lang="hu-HU" sz="3200" dirty="0" err="1">
                <a:latin typeface="Sitka Small Semibold" pitchFamily="2" charset="0"/>
              </a:rPr>
              <a:t>nek</a:t>
            </a:r>
            <a:r>
              <a:rPr lang="hu-HU" sz="3200" dirty="0">
                <a:latin typeface="Sitka Small Semibold" pitchFamily="2" charset="0"/>
              </a:rPr>
              <a:t> kérvényt írni)</a:t>
            </a:r>
          </a:p>
        </p:txBody>
      </p:sp>
    </p:spTree>
    <p:extLst>
      <p:ext uri="{BB962C8B-B14F-4D97-AF65-F5344CB8AC3E}">
        <p14:creationId xmlns:p14="http://schemas.microsoft.com/office/powerpoint/2010/main" val="986874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6C87D13-6EEE-9C7A-B34C-6EBC9506FC9F}"/>
              </a:ext>
            </a:extLst>
          </p:cNvPr>
          <p:cNvSpPr txBox="1"/>
          <p:nvPr/>
        </p:nvSpPr>
        <p:spPr>
          <a:xfrm>
            <a:off x="-103632" y="465230"/>
            <a:ext cx="1239926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>
              <a:effectLst/>
            </a:endParaRP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600" b="1" spc="300" dirty="0">
                <a:latin typeface="Sitka Small Semibold" pitchFamily="2" charset="0"/>
              </a:rPr>
              <a:t>a 3. bejegyzés után az oktató választhat: elfogadja, vagy elutasítja a feladatot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600" b="1" spc="300" dirty="0">
                <a:latin typeface="Sitka Small Semibold" pitchFamily="2" charset="0"/>
              </a:rPr>
              <a:t>ezt legkésőbb a feladat határideje után 3. munkanapig teheti meg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600" b="1" spc="300" dirty="0">
                <a:latin typeface="Sitka Small Semibold" pitchFamily="2" charset="0"/>
              </a:rPr>
              <a:t>elutasítás esetén kötelező indoklást írnia, amit a hallgató emailben megkap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600" b="1" spc="300" dirty="0">
                <a:latin typeface="Sitka Small Semibold" pitchFamily="2" charset="0"/>
              </a:rPr>
              <a:t>abban az esetben, </a:t>
            </a:r>
            <a:r>
              <a:rPr lang="hu-HU" sz="3600" b="1" u="sng" spc="300" dirty="0">
                <a:solidFill>
                  <a:schemeClr val="accent1"/>
                </a:solidFill>
                <a:latin typeface="Sitka Small Semibold" pitchFamily="2" charset="0"/>
              </a:rPr>
              <a:t>ha a témavezető nem fogadja / utasítja el, a feladat automatikusan elutasított státuszba kerül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hu-HU" sz="3600" b="1" spc="300" dirty="0">
              <a:latin typeface="Sitka Small Semibold" pitchFamily="2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4BE1C8D-61C7-2CA9-A482-AA0AC7CF1480}"/>
              </a:ext>
            </a:extLst>
          </p:cNvPr>
          <p:cNvSpPr txBox="1"/>
          <p:nvPr/>
        </p:nvSpPr>
        <p:spPr>
          <a:xfrm>
            <a:off x="66294" y="0"/>
            <a:ext cx="64602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b="1" spc="300" dirty="0">
                <a:solidFill>
                  <a:schemeClr val="accent2"/>
                </a:solidFill>
                <a:latin typeface="Sitka Small Semibold" pitchFamily="2" charset="0"/>
              </a:rPr>
              <a:t>KONZULTÁCIÓK</a:t>
            </a:r>
          </a:p>
        </p:txBody>
      </p:sp>
    </p:spTree>
    <p:extLst>
      <p:ext uri="{BB962C8B-B14F-4D97-AF65-F5344CB8AC3E}">
        <p14:creationId xmlns:p14="http://schemas.microsoft.com/office/powerpoint/2010/main" val="1495831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DC0BE75-EBC7-E42C-3AE8-70B10FCE6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 b="7287"/>
          <a:stretch/>
        </p:blipFill>
        <p:spPr>
          <a:xfrm>
            <a:off x="0" y="0"/>
            <a:ext cx="12723425" cy="662408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FF723C0-E9C2-4548-3276-926EAF1D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90" y="3846643"/>
            <a:ext cx="5958664" cy="557111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73B10720-E67F-80B0-DF1A-A91D5768841C}"/>
              </a:ext>
            </a:extLst>
          </p:cNvPr>
          <p:cNvSpPr/>
          <p:nvPr/>
        </p:nvSpPr>
        <p:spPr>
          <a:xfrm>
            <a:off x="9559181" y="3892766"/>
            <a:ext cx="1362636" cy="5109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3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8D703AC2-A18A-417C-820A-79EC61D2C7B5}"/>
              </a:ext>
            </a:extLst>
          </p:cNvPr>
          <p:cNvSpPr/>
          <p:nvPr/>
        </p:nvSpPr>
        <p:spPr>
          <a:xfrm>
            <a:off x="636467" y="706961"/>
            <a:ext cx="11182333" cy="1562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latin typeface="Garamond" panose="02020404030301010803" pitchFamily="18" charset="0"/>
              </a:rPr>
              <a:t>ELSŐ KONZULTÁCIÓ: FELADATKIÍRÁSRÓL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felelős: HALLGATÓ 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MOODLE </a:t>
            </a:r>
            <a:r>
              <a:rPr lang="hu-HU" sz="2800" dirty="0" err="1">
                <a:latin typeface="Garamond" panose="02020404030301010803" pitchFamily="18" charset="0"/>
              </a:rPr>
              <a:t>gtk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err="1">
                <a:latin typeface="Garamond" panose="02020404030301010803" pitchFamily="18" charset="0"/>
              </a:rPr>
              <a:t>thesis</a:t>
            </a:r>
            <a:endParaRPr lang="hu-HU" sz="2800" dirty="0">
              <a:latin typeface="Garamond" panose="02020404030301010803" pitchFamily="18" charset="0"/>
            </a:endParaRPr>
          </a:p>
        </p:txBody>
      </p:sp>
      <p:pic>
        <p:nvPicPr>
          <p:cNvPr id="3" name="Ábra 2" descr="Gyerekek körvonalas">
            <a:extLst>
              <a:ext uri="{FF2B5EF4-FFF2-40B4-BE49-F238E27FC236}">
                <a16:creationId xmlns:a16="http://schemas.microsoft.com/office/drawing/2014/main" id="{BA0AE52A-1545-4F03-9EEC-23B3CA894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9419" y="1031070"/>
            <a:ext cx="914400" cy="914400"/>
          </a:xfrm>
          <a:prstGeom prst="rect">
            <a:avLst/>
          </a:prstGeom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275FF524-3722-4453-8948-353F884141E8}"/>
              </a:ext>
            </a:extLst>
          </p:cNvPr>
          <p:cNvSpPr/>
          <p:nvPr/>
        </p:nvSpPr>
        <p:spPr>
          <a:xfrm>
            <a:off x="267164" y="207815"/>
            <a:ext cx="4704329" cy="59456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3.-4.HÉT (ajánlott)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3CF0776E-1015-45AF-A08F-EF6F904FC87B}"/>
              </a:ext>
            </a:extLst>
          </p:cNvPr>
          <p:cNvSpPr/>
          <p:nvPr/>
        </p:nvSpPr>
        <p:spPr>
          <a:xfrm>
            <a:off x="636467" y="2974453"/>
            <a:ext cx="11182333" cy="1562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latin typeface="Garamond" panose="02020404030301010803" pitchFamily="18" charset="0"/>
              </a:rPr>
              <a:t>MÁSODIK KONZULTÁCIÓ: az ELŐREHALADÁSÁRÓL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felelős: HALLGATÓ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MOODLE </a:t>
            </a:r>
            <a:r>
              <a:rPr lang="hu-HU" sz="2800" dirty="0" err="1">
                <a:latin typeface="Garamond" panose="02020404030301010803" pitchFamily="18" charset="0"/>
              </a:rPr>
              <a:t>gtk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err="1">
                <a:latin typeface="Garamond" panose="02020404030301010803" pitchFamily="18" charset="0"/>
              </a:rPr>
              <a:t>thesis</a:t>
            </a:r>
            <a:endParaRPr lang="hu-HU" sz="2800" dirty="0">
              <a:latin typeface="Garamond" panose="02020404030301010803" pitchFamily="18" charset="0"/>
            </a:endParaRPr>
          </a:p>
        </p:txBody>
      </p:sp>
      <p:pic>
        <p:nvPicPr>
          <p:cNvPr id="8" name="Ábra 7" descr="Gyerekek körvonalas">
            <a:extLst>
              <a:ext uri="{FF2B5EF4-FFF2-40B4-BE49-F238E27FC236}">
                <a16:creationId xmlns:a16="http://schemas.microsoft.com/office/drawing/2014/main" id="{FFEFBF35-BA92-48E2-ABF6-FBEEC8512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9419" y="3380676"/>
            <a:ext cx="914400" cy="914400"/>
          </a:xfrm>
          <a:prstGeom prst="rect">
            <a:avLst/>
          </a:prstGeom>
        </p:spPr>
      </p:pic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4222D35D-B368-41C9-AFF5-3A2DD4CDEC7D}"/>
              </a:ext>
            </a:extLst>
          </p:cNvPr>
          <p:cNvSpPr/>
          <p:nvPr/>
        </p:nvSpPr>
        <p:spPr>
          <a:xfrm>
            <a:off x="267165" y="2444388"/>
            <a:ext cx="4704330" cy="5933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7.-8. HÉT (ajánlott)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6F8333FE-D6B7-476C-8042-2BE71BB3087C}"/>
              </a:ext>
            </a:extLst>
          </p:cNvPr>
          <p:cNvSpPr/>
          <p:nvPr/>
        </p:nvSpPr>
        <p:spPr>
          <a:xfrm>
            <a:off x="636467" y="5144348"/>
            <a:ext cx="11182333" cy="1562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latin typeface="Garamond" panose="02020404030301010803" pitchFamily="18" charset="0"/>
              </a:rPr>
              <a:t>HARMADIK KONZULTÁCIÓ: záródokumentációról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felelős: HALLGATÓ 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MOODLE </a:t>
            </a:r>
            <a:r>
              <a:rPr lang="hu-HU" sz="2800" dirty="0" err="1">
                <a:latin typeface="Garamond" panose="02020404030301010803" pitchFamily="18" charset="0"/>
              </a:rPr>
              <a:t>gtk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err="1">
                <a:latin typeface="Garamond" panose="02020404030301010803" pitchFamily="18" charset="0"/>
              </a:rPr>
              <a:t>thesis</a:t>
            </a:r>
            <a:endParaRPr lang="hu-HU" sz="2800" dirty="0">
              <a:latin typeface="Garamond" panose="02020404030301010803" pitchFamily="18" charset="0"/>
            </a:endParaRPr>
          </a:p>
        </p:txBody>
      </p:sp>
      <p:pic>
        <p:nvPicPr>
          <p:cNvPr id="11" name="Ábra 10" descr="Gyerekek körvonalas">
            <a:extLst>
              <a:ext uri="{FF2B5EF4-FFF2-40B4-BE49-F238E27FC236}">
                <a16:creationId xmlns:a16="http://schemas.microsoft.com/office/drawing/2014/main" id="{5FAB097D-174B-4710-A4E6-F8DC672C0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9419" y="5438121"/>
            <a:ext cx="914400" cy="914400"/>
          </a:xfrm>
          <a:prstGeom prst="rect">
            <a:avLst/>
          </a:prstGeom>
        </p:spPr>
      </p:pic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8D0590DB-BB4D-466B-BE4A-687C06A282CC}"/>
              </a:ext>
            </a:extLst>
          </p:cNvPr>
          <p:cNvSpPr/>
          <p:nvPr/>
        </p:nvSpPr>
        <p:spPr>
          <a:xfrm>
            <a:off x="267165" y="4637999"/>
            <a:ext cx="4704330" cy="59456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10.-11.HÉT (ajánlott)</a:t>
            </a:r>
          </a:p>
        </p:txBody>
      </p:sp>
    </p:spTree>
    <p:extLst>
      <p:ext uri="{BB962C8B-B14F-4D97-AF65-F5344CB8AC3E}">
        <p14:creationId xmlns:p14="http://schemas.microsoft.com/office/powerpoint/2010/main" val="4234493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8D703AC2-A18A-417C-820A-79EC61D2C7B5}"/>
              </a:ext>
            </a:extLst>
          </p:cNvPr>
          <p:cNvSpPr/>
          <p:nvPr/>
        </p:nvSpPr>
        <p:spPr>
          <a:xfrm>
            <a:off x="636467" y="706961"/>
            <a:ext cx="11182333" cy="1562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latin typeface="Garamond" panose="02020404030301010803" pitchFamily="18" charset="0"/>
              </a:rPr>
              <a:t>Min. 3 konzultáció naplóbejegyzése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felelős: HALLGATÓ 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MOODLE </a:t>
            </a:r>
            <a:r>
              <a:rPr lang="hu-HU" sz="2800" dirty="0" err="1">
                <a:latin typeface="Garamond" panose="02020404030301010803" pitchFamily="18" charset="0"/>
              </a:rPr>
              <a:t>gtk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err="1">
                <a:latin typeface="Garamond" panose="02020404030301010803" pitchFamily="18" charset="0"/>
              </a:rPr>
              <a:t>thesis</a:t>
            </a:r>
            <a:endParaRPr lang="hu-HU" sz="2800" dirty="0">
              <a:latin typeface="Garamond" panose="02020404030301010803" pitchFamily="18" charset="0"/>
            </a:endParaRPr>
          </a:p>
        </p:txBody>
      </p:sp>
      <p:pic>
        <p:nvPicPr>
          <p:cNvPr id="3" name="Ábra 2" descr="Gyerekek körvonalas">
            <a:extLst>
              <a:ext uri="{FF2B5EF4-FFF2-40B4-BE49-F238E27FC236}">
                <a16:creationId xmlns:a16="http://schemas.microsoft.com/office/drawing/2014/main" id="{BA0AE52A-1545-4F03-9EEC-23B3CA894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9419" y="1031070"/>
            <a:ext cx="914400" cy="914400"/>
          </a:xfrm>
          <a:prstGeom prst="rect">
            <a:avLst/>
          </a:prstGeom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275FF524-3722-4453-8948-353F884141E8}"/>
              </a:ext>
            </a:extLst>
          </p:cNvPr>
          <p:cNvSpPr/>
          <p:nvPr/>
        </p:nvSpPr>
        <p:spPr>
          <a:xfrm>
            <a:off x="195046" y="142843"/>
            <a:ext cx="3820204" cy="6505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13.HÉT (dec. 1.)</a:t>
            </a:r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4A932720-E9BE-4D81-366E-5CCEC5B23B26}"/>
              </a:ext>
            </a:extLst>
          </p:cNvPr>
          <p:cNvCxnSpPr>
            <a:cxnSpLocks/>
          </p:cNvCxnSpPr>
          <p:nvPr/>
        </p:nvCxnSpPr>
        <p:spPr>
          <a:xfrm flipH="1" flipV="1">
            <a:off x="7220509" y="1936639"/>
            <a:ext cx="1752124" cy="158992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905CF0D1-4D30-299D-F63B-1B12F7E0A068}"/>
              </a:ext>
            </a:extLst>
          </p:cNvPr>
          <p:cNvSpPr/>
          <p:nvPr/>
        </p:nvSpPr>
        <p:spPr>
          <a:xfrm>
            <a:off x="6308530" y="2410968"/>
            <a:ext cx="5328205" cy="138988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Ha adott félév szorgalmi időszakában nem valósul meg 3 konzultáció bejegyzése a 13 hét péntekéig, akkor a tárgy nem teljesítettnek minősül. (Határidő mulasztás esetén a lehetőség van kérvényt írni a KTB-</a:t>
            </a:r>
            <a:r>
              <a:rPr lang="hu-HU" dirty="0" err="1">
                <a:latin typeface="Garamond" panose="02020404030301010803" pitchFamily="18" charset="0"/>
              </a:rPr>
              <a:t>nek</a:t>
            </a:r>
            <a:r>
              <a:rPr lang="hu-HU" dirty="0">
                <a:latin typeface="Garamond" panose="02020404030301010803" pitchFamily="18" charset="0"/>
              </a:rPr>
              <a:t>.)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FD891CA6-385E-00DD-3BB8-F8D7253C5729}"/>
              </a:ext>
            </a:extLst>
          </p:cNvPr>
          <p:cNvSpPr/>
          <p:nvPr/>
        </p:nvSpPr>
        <p:spPr>
          <a:xfrm>
            <a:off x="5994736" y="5681526"/>
            <a:ext cx="5955792" cy="1001305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Garamond" panose="02020404030301010803" pitchFamily="18" charset="0"/>
              </a:rPr>
              <a:t>Az oktató, ha nem fogadja / utasítja el, a feladat </a:t>
            </a:r>
            <a:r>
              <a:rPr lang="hu-HU" sz="2000" u="sng" dirty="0">
                <a:latin typeface="Garamond" panose="02020404030301010803" pitchFamily="18" charset="0"/>
              </a:rPr>
              <a:t>automatikusan elutasított státuszba kerül</a:t>
            </a:r>
          </a:p>
          <a:p>
            <a:pPr algn="ctr"/>
            <a:r>
              <a:rPr lang="hu-HU" sz="2000" dirty="0">
                <a:latin typeface="Garamond" panose="02020404030301010803" pitchFamily="18" charset="0"/>
              </a:rPr>
              <a:t>és a hallgató nem tudja feltölteni a dolgozatát.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E7BB3056-666D-676B-0E00-9E7BD31A4DA5}"/>
              </a:ext>
            </a:extLst>
          </p:cNvPr>
          <p:cNvSpPr/>
          <p:nvPr/>
        </p:nvSpPr>
        <p:spPr>
          <a:xfrm>
            <a:off x="636467" y="4088301"/>
            <a:ext cx="11182333" cy="14303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latin typeface="Garamond" panose="02020404030301010803" pitchFamily="18" charset="0"/>
              </a:rPr>
              <a:t>Min.3 konzultáció ELFOGADÁSA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felelős: TÉMAVEZETŐK</a:t>
            </a:r>
            <a:r>
              <a:rPr lang="hu-HU" sz="2800" b="1" dirty="0">
                <a:latin typeface="Garamond" panose="02020404030301010803" pitchFamily="18" charset="0"/>
              </a:rPr>
              <a:t> 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MOODLE</a:t>
            </a:r>
            <a:endParaRPr lang="hu-HU" sz="2400" dirty="0">
              <a:latin typeface="Garamond" panose="02020404030301010803" pitchFamily="18" charset="0"/>
            </a:endParaRPr>
          </a:p>
        </p:txBody>
      </p:sp>
      <p:pic>
        <p:nvPicPr>
          <p:cNvPr id="7" name="Ábra 6" descr="Tanterem körvonalas">
            <a:extLst>
              <a:ext uri="{FF2B5EF4-FFF2-40B4-BE49-F238E27FC236}">
                <a16:creationId xmlns:a16="http://schemas.microsoft.com/office/drawing/2014/main" id="{11909837-EAB7-DEBF-EE32-5510E1AAE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9582" y="4377066"/>
            <a:ext cx="914400" cy="914400"/>
          </a:xfrm>
          <a:prstGeom prst="rect">
            <a:avLst/>
          </a:prstGeom>
        </p:spPr>
      </p:pic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AF01D729-359A-E743-8EBC-D11180BE3116}"/>
              </a:ext>
            </a:extLst>
          </p:cNvPr>
          <p:cNvSpPr/>
          <p:nvPr/>
        </p:nvSpPr>
        <p:spPr>
          <a:xfrm>
            <a:off x="195046" y="3478582"/>
            <a:ext cx="5328205" cy="650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14.hét SZERDA (dec 6.)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36D35242-4738-6377-A833-35C5E4EDC7F6}"/>
              </a:ext>
            </a:extLst>
          </p:cNvPr>
          <p:cNvCxnSpPr>
            <a:cxnSpLocks/>
          </p:cNvCxnSpPr>
          <p:nvPr/>
        </p:nvCxnSpPr>
        <p:spPr>
          <a:xfrm flipV="1">
            <a:off x="3877056" y="5216406"/>
            <a:ext cx="861415" cy="93024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B7741096-17FB-6AAA-E423-95EA823A2A19}"/>
              </a:ext>
            </a:extLst>
          </p:cNvPr>
          <p:cNvSpPr/>
          <p:nvPr/>
        </p:nvSpPr>
        <p:spPr>
          <a:xfrm>
            <a:off x="267165" y="5681527"/>
            <a:ext cx="5256086" cy="100130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Csak akkor lesz elérhető a dolgozat feltöltés gomb, ha dokumentált mindhárom konzultáció eddig az időpontig és a témavezetője elfogadta.</a:t>
            </a:r>
          </a:p>
        </p:txBody>
      </p:sp>
    </p:spTree>
    <p:extLst>
      <p:ext uri="{BB962C8B-B14F-4D97-AF65-F5344CB8AC3E}">
        <p14:creationId xmlns:p14="http://schemas.microsoft.com/office/powerpoint/2010/main" val="830306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ép 23" descr="A képen szöveg látható&#10;&#10;Automatikusan generált leírás">
            <a:extLst>
              <a:ext uri="{FF2B5EF4-FFF2-40B4-BE49-F238E27FC236}">
                <a16:creationId xmlns:a16="http://schemas.microsoft.com/office/drawing/2014/main" id="{6EAAEFED-8666-706B-C53F-F0C63BD18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5"/>
          <a:stretch/>
        </p:blipFill>
        <p:spPr>
          <a:xfrm>
            <a:off x="-240761" y="0"/>
            <a:ext cx="12673521" cy="7160772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B4AABDBE-BFEC-40D4-9F5E-8EE79410A4D5}"/>
              </a:ext>
            </a:extLst>
          </p:cNvPr>
          <p:cNvSpPr/>
          <p:nvPr/>
        </p:nvSpPr>
        <p:spPr>
          <a:xfrm>
            <a:off x="10237696" y="4849906"/>
            <a:ext cx="1740944" cy="1434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00331BCD-75D8-40B3-9653-7F6DD474F0D9}"/>
              </a:ext>
            </a:extLst>
          </p:cNvPr>
          <p:cNvCxnSpPr>
            <a:cxnSpLocks/>
          </p:cNvCxnSpPr>
          <p:nvPr/>
        </p:nvCxnSpPr>
        <p:spPr>
          <a:xfrm flipH="1">
            <a:off x="3891516" y="536236"/>
            <a:ext cx="116958" cy="65461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1D2702B7-C943-43C9-B4CC-0D061028A51D}"/>
              </a:ext>
            </a:extLst>
          </p:cNvPr>
          <p:cNvSpPr/>
          <p:nvPr/>
        </p:nvSpPr>
        <p:spPr>
          <a:xfrm>
            <a:off x="2477140" y="277768"/>
            <a:ext cx="4434069" cy="516936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Amikor valóban megtörtént a konzultáció.</a:t>
            </a: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C9DC29F5-7CA3-46C4-AEBC-5F5733AAC206}"/>
              </a:ext>
            </a:extLst>
          </p:cNvPr>
          <p:cNvCxnSpPr>
            <a:cxnSpLocks/>
          </p:cNvCxnSpPr>
          <p:nvPr/>
        </p:nvCxnSpPr>
        <p:spPr>
          <a:xfrm flipH="1">
            <a:off x="6095999" y="1422546"/>
            <a:ext cx="1469798" cy="66626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20D328D7-F83F-495D-B25A-8DB4692BEAB2}"/>
              </a:ext>
            </a:extLst>
          </p:cNvPr>
          <p:cNvCxnSpPr>
            <a:cxnSpLocks/>
          </p:cNvCxnSpPr>
          <p:nvPr/>
        </p:nvCxnSpPr>
        <p:spPr>
          <a:xfrm flipH="1">
            <a:off x="8624047" y="2413574"/>
            <a:ext cx="896407" cy="40405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9CFC831E-A2C6-4616-A305-559E79EC465F}"/>
              </a:ext>
            </a:extLst>
          </p:cNvPr>
          <p:cNvCxnSpPr>
            <a:cxnSpLocks/>
          </p:cNvCxnSpPr>
          <p:nvPr/>
        </p:nvCxnSpPr>
        <p:spPr>
          <a:xfrm flipH="1" flipV="1">
            <a:off x="5921429" y="4650312"/>
            <a:ext cx="770990" cy="112011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6543604A-609A-4D36-A4E9-951D3337A9AC}"/>
              </a:ext>
            </a:extLst>
          </p:cNvPr>
          <p:cNvSpPr/>
          <p:nvPr/>
        </p:nvSpPr>
        <p:spPr>
          <a:xfrm>
            <a:off x="8811021" y="1852208"/>
            <a:ext cx="3234084" cy="693924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Részletesebb, vázlatos leírása annak, ami elhangzott.</a:t>
            </a: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C343E0E5-1633-4972-A41B-0ECFE665F4BE}"/>
              </a:ext>
            </a:extLst>
          </p:cNvPr>
          <p:cNvSpPr/>
          <p:nvPr/>
        </p:nvSpPr>
        <p:spPr>
          <a:xfrm>
            <a:off x="7193979" y="769126"/>
            <a:ext cx="3234084" cy="693924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 konzultáció fókusza, fő témája.</a:t>
            </a:r>
          </a:p>
        </p:txBody>
      </p:sp>
      <p:sp>
        <p:nvSpPr>
          <p:cNvPr id="21" name="Téglalap: lekerekített 20">
            <a:extLst>
              <a:ext uri="{FF2B5EF4-FFF2-40B4-BE49-F238E27FC236}">
                <a16:creationId xmlns:a16="http://schemas.microsoft.com/office/drawing/2014/main" id="{376D7831-9AFC-4F39-BD38-55F69A5DA312}"/>
              </a:ext>
            </a:extLst>
          </p:cNvPr>
          <p:cNvSpPr/>
          <p:nvPr/>
        </p:nvSpPr>
        <p:spPr>
          <a:xfrm>
            <a:off x="6630488" y="5389060"/>
            <a:ext cx="3987118" cy="693924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Hallgatónak lehetősége van csatolni is anyagokat (mindent, </a:t>
            </a:r>
            <a:r>
              <a:rPr lang="hu-HU">
                <a:latin typeface="Garamond" panose="02020404030301010803" pitchFamily="18" charset="0"/>
              </a:rPr>
              <a:t>csak nem</a:t>
            </a:r>
            <a:r>
              <a:rPr lang="en-US" dirty="0">
                <a:latin typeface="Garamond" panose="02020404030301010803" pitchFamily="18" charset="0"/>
              </a:rPr>
              <a:t> html</a:t>
            </a:r>
            <a:r>
              <a:rPr lang="hu-HU" dirty="0">
                <a:latin typeface="Garamond" panose="02020404030301010803" pitchFamily="18" charset="0"/>
              </a:rPr>
              <a:t>-t)</a:t>
            </a:r>
          </a:p>
        </p:txBody>
      </p: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FF2F4BDC-AD78-4A35-BCAD-FB29639456A2}"/>
              </a:ext>
            </a:extLst>
          </p:cNvPr>
          <p:cNvCxnSpPr>
            <a:cxnSpLocks/>
          </p:cNvCxnSpPr>
          <p:nvPr/>
        </p:nvCxnSpPr>
        <p:spPr>
          <a:xfrm flipH="1" flipV="1">
            <a:off x="627321" y="5736022"/>
            <a:ext cx="1864113" cy="82514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églalap: lekerekített 21">
            <a:extLst>
              <a:ext uri="{FF2B5EF4-FFF2-40B4-BE49-F238E27FC236}">
                <a16:creationId xmlns:a16="http://schemas.microsoft.com/office/drawing/2014/main" id="{4EA28E16-0938-4E94-9BD5-10E0DF7C9DA7}"/>
              </a:ext>
            </a:extLst>
          </p:cNvPr>
          <p:cNvSpPr/>
          <p:nvPr/>
        </p:nvSpPr>
        <p:spPr>
          <a:xfrm>
            <a:off x="1942430" y="5887666"/>
            <a:ext cx="4327775" cy="809244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aramond" panose="02020404030301010803" pitchFamily="18" charset="0"/>
              </a:rPr>
              <a:t>Miután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mindent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leírt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el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kell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menten</a:t>
            </a:r>
            <a:r>
              <a:rPr lang="hu-HU" dirty="0">
                <a:latin typeface="Garamond" panose="02020404030301010803" pitchFamily="18" charset="0"/>
              </a:rPr>
              <a:t>i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később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nem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lehet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módosítani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vagy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folytatni</a:t>
            </a:r>
            <a:r>
              <a:rPr lang="hu-HU" dirty="0">
                <a:latin typeface="Garamond" panose="02020404030301010803" pitchFamily="18" charset="0"/>
              </a:rPr>
              <a:t>!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3" grpId="0" animBg="1"/>
      <p:bldP spid="21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DB7BADD5-E04D-D871-9FB2-224DA0A72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/>
          <a:stretch/>
        </p:blipFill>
        <p:spPr>
          <a:xfrm>
            <a:off x="0" y="0"/>
            <a:ext cx="12471681" cy="7054601"/>
          </a:xfrm>
          <a:prstGeom prst="rect">
            <a:avLst/>
          </a:prstGeom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7D22F8F9-D0D8-EC11-3B70-FAF7F6D12B36}"/>
              </a:ext>
            </a:extLst>
          </p:cNvPr>
          <p:cNvCxnSpPr>
            <a:cxnSpLocks/>
          </p:cNvCxnSpPr>
          <p:nvPr/>
        </p:nvCxnSpPr>
        <p:spPr>
          <a:xfrm flipH="1">
            <a:off x="5390707" y="5770425"/>
            <a:ext cx="1301712" cy="82176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0976E3A8-8301-A13E-64B7-12AFE742F37D}"/>
              </a:ext>
            </a:extLst>
          </p:cNvPr>
          <p:cNvSpPr/>
          <p:nvPr/>
        </p:nvSpPr>
        <p:spPr>
          <a:xfrm>
            <a:off x="5922090" y="5392028"/>
            <a:ext cx="5880050" cy="516936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Korábbi konzultációk bejegyzéseit itt lehet megtekinteni.</a:t>
            </a:r>
          </a:p>
        </p:txBody>
      </p:sp>
    </p:spTree>
    <p:extLst>
      <p:ext uri="{BB962C8B-B14F-4D97-AF65-F5344CB8AC3E}">
        <p14:creationId xmlns:p14="http://schemas.microsoft.com/office/powerpoint/2010/main" val="29673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82E0EEDA-7ABF-4BB3-3C6B-43CD06720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8" b="7821"/>
          <a:stretch/>
        </p:blipFill>
        <p:spPr>
          <a:xfrm>
            <a:off x="17712" y="-74428"/>
            <a:ext cx="14237380" cy="74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72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2FD37A4-E43D-4A10-810A-FAAEE49C4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t="1223" r="2206" b="1223"/>
          <a:stretch/>
        </p:blipFill>
        <p:spPr>
          <a:xfrm>
            <a:off x="80504" y="573388"/>
            <a:ext cx="11842555" cy="5711224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182A9275-C9F6-4375-8339-BB37A6A141AA}"/>
              </a:ext>
            </a:extLst>
          </p:cNvPr>
          <p:cNvSpPr/>
          <p:nvPr/>
        </p:nvSpPr>
        <p:spPr>
          <a:xfrm>
            <a:off x="10157191" y="5138928"/>
            <a:ext cx="1954305" cy="1145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101A9D32-0240-4468-98FF-E6739C09F178}"/>
              </a:ext>
            </a:extLst>
          </p:cNvPr>
          <p:cNvCxnSpPr>
            <a:cxnSpLocks/>
          </p:cNvCxnSpPr>
          <p:nvPr/>
        </p:nvCxnSpPr>
        <p:spPr>
          <a:xfrm>
            <a:off x="1984550" y="4925801"/>
            <a:ext cx="1915097" cy="109306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19ADCC60-FB6F-E7F4-BF30-4782A9D7FF1F}"/>
              </a:ext>
            </a:extLst>
          </p:cNvPr>
          <p:cNvSpPr/>
          <p:nvPr/>
        </p:nvSpPr>
        <p:spPr>
          <a:xfrm>
            <a:off x="548874" y="1570697"/>
            <a:ext cx="2012271" cy="1589103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 félév során megvalósul 3 konzultáció a követelmény, de lehet bármennyi</a:t>
            </a: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D5CF82ED-4BCA-CBA6-D91E-AA3ADCDFE0A0}"/>
              </a:ext>
            </a:extLst>
          </p:cNvPr>
          <p:cNvSpPr/>
          <p:nvPr/>
        </p:nvSpPr>
        <p:spPr>
          <a:xfrm>
            <a:off x="442467" y="3950563"/>
            <a:ext cx="2158690" cy="152308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Itt fog látszódni, hogy a kötelező konzultációk száma teljesített (a képen még nem teljesített)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F7C01C05-85CD-ECC8-E9FC-B6BF273EAE66}"/>
              </a:ext>
            </a:extLst>
          </p:cNvPr>
          <p:cNvSpPr/>
          <p:nvPr/>
        </p:nvSpPr>
        <p:spPr>
          <a:xfrm>
            <a:off x="8865776" y="684422"/>
            <a:ext cx="2799671" cy="1907225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Csak akkor lesz elérhető a dolgozat feltöltés gomb, ha megvan mindhárom konzultáció és a témavezetője elfogadta</a:t>
            </a: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88AFEF75-6A23-6DCF-F689-50BA42F6FEFF}"/>
              </a:ext>
            </a:extLst>
          </p:cNvPr>
          <p:cNvSpPr/>
          <p:nvPr/>
        </p:nvSpPr>
        <p:spPr>
          <a:xfrm>
            <a:off x="9186267" y="3048228"/>
            <a:ext cx="2158690" cy="307825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Ha adott félév szorgalmi időszakában nem valósul meg 3 konzultáció bejegyzése </a:t>
            </a:r>
            <a:r>
              <a:rPr lang="hu-HU" b="1" dirty="0">
                <a:latin typeface="Garamond" panose="02020404030301010803" pitchFamily="18" charset="0"/>
              </a:rPr>
              <a:t>a 13 hét péntekéig</a:t>
            </a:r>
            <a:r>
              <a:rPr lang="hu-HU" dirty="0">
                <a:latin typeface="Garamond" panose="02020404030301010803" pitchFamily="18" charset="0"/>
              </a:rPr>
              <a:t>, akkor a tárgy nem teljesítettnek minősül.</a:t>
            </a:r>
          </a:p>
        </p:txBody>
      </p:sp>
    </p:spTree>
    <p:extLst>
      <p:ext uri="{BB962C8B-B14F-4D97-AF65-F5344CB8AC3E}">
        <p14:creationId xmlns:p14="http://schemas.microsoft.com/office/powerpoint/2010/main" val="7347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>
            <a:extLst>
              <a:ext uri="{FF2B5EF4-FFF2-40B4-BE49-F238E27FC236}">
                <a16:creationId xmlns:a16="http://schemas.microsoft.com/office/drawing/2014/main" id="{E67F0A58-1D9F-4698-ABF6-97B941E01680}"/>
              </a:ext>
            </a:extLst>
          </p:cNvPr>
          <p:cNvSpPr/>
          <p:nvPr/>
        </p:nvSpPr>
        <p:spPr>
          <a:xfrm>
            <a:off x="8273988" y="3716528"/>
            <a:ext cx="1242874" cy="1308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E025E5CD-C0BA-4E0F-B51A-DC74A44A3648}"/>
              </a:ext>
            </a:extLst>
          </p:cNvPr>
          <p:cNvSpPr/>
          <p:nvPr/>
        </p:nvSpPr>
        <p:spPr>
          <a:xfrm>
            <a:off x="8273988" y="1631988"/>
            <a:ext cx="1242874" cy="1861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C679BE95-4034-4784-BF95-59109CB1B394}"/>
              </a:ext>
            </a:extLst>
          </p:cNvPr>
          <p:cNvCxnSpPr>
            <a:cxnSpLocks/>
          </p:cNvCxnSpPr>
          <p:nvPr/>
        </p:nvCxnSpPr>
        <p:spPr>
          <a:xfrm flipH="1" flipV="1">
            <a:off x="4936010" y="2979386"/>
            <a:ext cx="2475688" cy="97211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E3414B49-44CE-4BF2-AFB6-F712C0473965}"/>
              </a:ext>
            </a:extLst>
          </p:cNvPr>
          <p:cNvCxnSpPr>
            <a:cxnSpLocks/>
          </p:cNvCxnSpPr>
          <p:nvPr/>
        </p:nvCxnSpPr>
        <p:spPr>
          <a:xfrm flipV="1">
            <a:off x="2330390" y="3053403"/>
            <a:ext cx="501012" cy="47255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: lekerekített 18">
            <a:extLst>
              <a:ext uri="{FF2B5EF4-FFF2-40B4-BE49-F238E27FC236}">
                <a16:creationId xmlns:a16="http://schemas.microsoft.com/office/drawing/2014/main" id="{A08093FE-377A-4CEE-BB08-EE1E23B8A47B}"/>
              </a:ext>
            </a:extLst>
          </p:cNvPr>
          <p:cNvSpPr/>
          <p:nvPr/>
        </p:nvSpPr>
        <p:spPr>
          <a:xfrm>
            <a:off x="444672" y="3391336"/>
            <a:ext cx="4228770" cy="97930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 témavezetőnek van lehetősége elfogadni a min. 3 konzultációt a szorgalmi időszak 14. hét szerda 23:59-ig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70CA217-27EE-28D1-AC0B-7FDCC1E2E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754" r="85588" b="48"/>
          <a:stretch/>
        </p:blipFill>
        <p:spPr>
          <a:xfrm>
            <a:off x="2675138" y="2508079"/>
            <a:ext cx="1018554" cy="36307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61911A7-15A8-3F4D-35EE-47E6C0B22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93"/>
          <a:stretch/>
        </p:blipFill>
        <p:spPr>
          <a:xfrm>
            <a:off x="2675138" y="269939"/>
            <a:ext cx="7067550" cy="223814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E559EB4-0B32-9EFA-9CF2-2508C25E88E3}"/>
              </a:ext>
            </a:extLst>
          </p:cNvPr>
          <p:cNvSpPr txBox="1"/>
          <p:nvPr/>
        </p:nvSpPr>
        <p:spPr>
          <a:xfrm>
            <a:off x="2675138" y="2537165"/>
            <a:ext cx="1018554" cy="369332"/>
          </a:xfrm>
          <a:prstGeom prst="rect">
            <a:avLst/>
          </a:prstGeom>
          <a:solidFill>
            <a:srgbClr val="52957E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7FA1D683-7AE0-C4F7-B730-9F1570AE9F5F}"/>
              </a:ext>
            </a:extLst>
          </p:cNvPr>
          <p:cNvSpPr txBox="1"/>
          <p:nvPr/>
        </p:nvSpPr>
        <p:spPr>
          <a:xfrm>
            <a:off x="2805167" y="2579128"/>
            <a:ext cx="822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  <a:latin typeface="Abadi" panose="020B0604020104020204" pitchFamily="34" charset="0"/>
              </a:rPr>
              <a:t>Elfogadás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B0634FEA-93AD-8AA9-409C-B39FC22C8B53}"/>
              </a:ext>
            </a:extLst>
          </p:cNvPr>
          <p:cNvSpPr txBox="1"/>
          <p:nvPr/>
        </p:nvSpPr>
        <p:spPr>
          <a:xfrm>
            <a:off x="3998559" y="2537165"/>
            <a:ext cx="1018554" cy="369332"/>
          </a:xfrm>
          <a:prstGeom prst="rect">
            <a:avLst/>
          </a:prstGeom>
          <a:solidFill>
            <a:srgbClr val="52957E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AE413E1C-1375-B2D4-91B4-8704F7E3562F}"/>
              </a:ext>
            </a:extLst>
          </p:cNvPr>
          <p:cNvSpPr txBox="1"/>
          <p:nvPr/>
        </p:nvSpPr>
        <p:spPr>
          <a:xfrm>
            <a:off x="4122005" y="2582346"/>
            <a:ext cx="822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  <a:latin typeface="Abadi" panose="020B0604020104020204" pitchFamily="34" charset="0"/>
              </a:rPr>
              <a:t>Elutasítás</a:t>
            </a:r>
          </a:p>
        </p:txBody>
      </p:sp>
      <p:sp>
        <p:nvSpPr>
          <p:cNvPr id="28" name="Téglalap: lekerekített 27">
            <a:extLst>
              <a:ext uri="{FF2B5EF4-FFF2-40B4-BE49-F238E27FC236}">
                <a16:creationId xmlns:a16="http://schemas.microsoft.com/office/drawing/2014/main" id="{EE53B8CC-9B84-105D-05F1-CC09543BACC8}"/>
              </a:ext>
            </a:extLst>
          </p:cNvPr>
          <p:cNvSpPr/>
          <p:nvPr/>
        </p:nvSpPr>
        <p:spPr>
          <a:xfrm>
            <a:off x="6781040" y="2514813"/>
            <a:ext cx="4228770" cy="156768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 témavezetőnek van lehetősége elutasítani a min. 3 konzultációt a szorgalmi időszak 14. hét szerda 23:59-ig, de ebben az esetben meg kell indokolnia a gomb lenyomására felugró ablakban</a:t>
            </a:r>
          </a:p>
        </p:txBody>
      </p:sp>
      <p:sp>
        <p:nvSpPr>
          <p:cNvPr id="32" name="Téglalap: lekerekített 31">
            <a:extLst>
              <a:ext uri="{FF2B5EF4-FFF2-40B4-BE49-F238E27FC236}">
                <a16:creationId xmlns:a16="http://schemas.microsoft.com/office/drawing/2014/main" id="{AA1087B2-2623-A399-F764-14D76DA00392}"/>
              </a:ext>
            </a:extLst>
          </p:cNvPr>
          <p:cNvSpPr/>
          <p:nvPr/>
        </p:nvSpPr>
        <p:spPr>
          <a:xfrm>
            <a:off x="3297737" y="4965759"/>
            <a:ext cx="5328205" cy="1331501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Garamond" panose="02020404030301010803" pitchFamily="18" charset="0"/>
              </a:rPr>
              <a:t>Az oktató, ha nem fogadja / utasítja el, a feladat </a:t>
            </a:r>
            <a:r>
              <a:rPr lang="hu-HU" sz="2000" u="sng" dirty="0">
                <a:latin typeface="Garamond" panose="02020404030301010803" pitchFamily="18" charset="0"/>
              </a:rPr>
              <a:t>automatikusan elutasított státuszba kerül</a:t>
            </a:r>
          </a:p>
          <a:p>
            <a:pPr algn="ctr"/>
            <a:r>
              <a:rPr lang="hu-HU" sz="2000" dirty="0">
                <a:latin typeface="Garamond" panose="02020404030301010803" pitchFamily="18" charset="0"/>
              </a:rPr>
              <a:t>és a hallgató nem tudja feltölteni a dolgozatát.</a:t>
            </a:r>
          </a:p>
        </p:txBody>
      </p:sp>
    </p:spTree>
    <p:extLst>
      <p:ext uri="{BB962C8B-B14F-4D97-AF65-F5344CB8AC3E}">
        <p14:creationId xmlns:p14="http://schemas.microsoft.com/office/powerpoint/2010/main" val="12652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0E8D2B80-065A-4F61-AE2C-A2315AA99D22}"/>
              </a:ext>
            </a:extLst>
          </p:cNvPr>
          <p:cNvSpPr/>
          <p:nvPr/>
        </p:nvSpPr>
        <p:spPr>
          <a:xfrm>
            <a:off x="203589" y="559520"/>
            <a:ext cx="11573862" cy="602617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3200" b="1" spc="300">
              <a:latin typeface="Garamond" panose="02020404030301010803" pitchFamily="18" charset="0"/>
            </a:endParaRPr>
          </a:p>
        </p:txBody>
      </p:sp>
      <p:sp>
        <p:nvSpPr>
          <p:cNvPr id="24" name="Téglalap: lekerekített 23">
            <a:extLst>
              <a:ext uri="{FF2B5EF4-FFF2-40B4-BE49-F238E27FC236}">
                <a16:creationId xmlns:a16="http://schemas.microsoft.com/office/drawing/2014/main" id="{2F1209AF-8C65-483F-9371-0EA460C04AA5}"/>
              </a:ext>
            </a:extLst>
          </p:cNvPr>
          <p:cNvSpPr/>
          <p:nvPr/>
        </p:nvSpPr>
        <p:spPr>
          <a:xfrm>
            <a:off x="342662" y="4511461"/>
            <a:ext cx="11362903" cy="1331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latin typeface="Garamond" panose="02020404030301010803" pitchFamily="18" charset="0"/>
              </a:rPr>
              <a:t>Szakdolgozat/Záródolgozat/Diplomamunka FELTÖLTÉSE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felelős: HALLGATÓ </a:t>
            </a:r>
          </a:p>
          <a:p>
            <a:pPr algn="r"/>
            <a:r>
              <a:rPr lang="hu-HU" sz="2800" dirty="0">
                <a:highlight>
                  <a:srgbClr val="F31545"/>
                </a:highlight>
                <a:latin typeface="Garamond" panose="02020404030301010803" pitchFamily="18" charset="0"/>
              </a:rPr>
              <a:t>NEPTUN</a:t>
            </a:r>
          </a:p>
        </p:txBody>
      </p:sp>
      <p:pic>
        <p:nvPicPr>
          <p:cNvPr id="25" name="Ábra 24" descr="Gyerekek körvonalas">
            <a:extLst>
              <a:ext uri="{FF2B5EF4-FFF2-40B4-BE49-F238E27FC236}">
                <a16:creationId xmlns:a16="http://schemas.microsoft.com/office/drawing/2014/main" id="{5EB505B2-1965-49FE-BD21-5A6263E9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84" y="4794468"/>
            <a:ext cx="914400" cy="914400"/>
          </a:xfrm>
          <a:prstGeom prst="rect">
            <a:avLst/>
          </a:prstGeom>
        </p:spPr>
      </p:pic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BBD71A87-077C-411E-A2F9-2AC1EAB45BC2}"/>
              </a:ext>
            </a:extLst>
          </p:cNvPr>
          <p:cNvCxnSpPr>
            <a:cxnSpLocks/>
          </p:cNvCxnSpPr>
          <p:nvPr/>
        </p:nvCxnSpPr>
        <p:spPr>
          <a:xfrm flipH="1" flipV="1">
            <a:off x="7871536" y="2931927"/>
            <a:ext cx="418221" cy="43085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10B33EAD-D024-4499-8DCA-97B346923486}"/>
              </a:ext>
            </a:extLst>
          </p:cNvPr>
          <p:cNvSpPr/>
          <p:nvPr/>
        </p:nvSpPr>
        <p:spPr>
          <a:xfrm>
            <a:off x="129346" y="272301"/>
            <a:ext cx="7160273" cy="72351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14. HÉT PÉNTEK (december 8.)</a:t>
            </a:r>
          </a:p>
        </p:txBody>
      </p:sp>
      <p:sp>
        <p:nvSpPr>
          <p:cNvPr id="31" name="Téglalap: lekerekített 30">
            <a:extLst>
              <a:ext uri="{FF2B5EF4-FFF2-40B4-BE49-F238E27FC236}">
                <a16:creationId xmlns:a16="http://schemas.microsoft.com/office/drawing/2014/main" id="{612AE4E4-757E-46B5-828C-E2B6E955901E}"/>
              </a:ext>
            </a:extLst>
          </p:cNvPr>
          <p:cNvSpPr/>
          <p:nvPr/>
        </p:nvSpPr>
        <p:spPr>
          <a:xfrm>
            <a:off x="1596327" y="4976021"/>
            <a:ext cx="3929024" cy="55129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latin typeface="Garamond" panose="02020404030301010803" pitchFamily="18" charset="0"/>
              </a:rPr>
              <a:t>3. és 4. típusú tárgyak esetében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3D525DD5-DEE7-25AA-81D5-275D6C08D4E7}"/>
              </a:ext>
            </a:extLst>
          </p:cNvPr>
          <p:cNvSpPr/>
          <p:nvPr/>
        </p:nvSpPr>
        <p:spPr>
          <a:xfrm>
            <a:off x="414548" y="1481582"/>
            <a:ext cx="11362903" cy="1437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latin typeface="Garamond" panose="02020404030301010803" pitchFamily="18" charset="0"/>
              </a:rPr>
              <a:t>Dolgozat FELTÖLTÉSE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felelős: HALLGATÓ </a:t>
            </a:r>
          </a:p>
          <a:p>
            <a:pPr algn="r"/>
            <a:r>
              <a:rPr lang="hu-HU" sz="2800" dirty="0" err="1">
                <a:latin typeface="Garamond" panose="02020404030301010803" pitchFamily="18" charset="0"/>
              </a:rPr>
              <a:t>Moodl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err="1">
                <a:latin typeface="Garamond" panose="02020404030301010803" pitchFamily="18" charset="0"/>
              </a:rPr>
              <a:t>gtk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err="1">
                <a:latin typeface="Garamond" panose="02020404030301010803" pitchFamily="18" charset="0"/>
              </a:rPr>
              <a:t>thesis</a:t>
            </a:r>
            <a:endParaRPr lang="hu-HU" sz="2800" dirty="0">
              <a:latin typeface="Garamond" panose="02020404030301010803" pitchFamily="18" charset="0"/>
            </a:endParaRPr>
          </a:p>
        </p:txBody>
      </p:sp>
      <p:pic>
        <p:nvPicPr>
          <p:cNvPr id="10" name="Ábra 9" descr="Gyerekek körvonalas">
            <a:extLst>
              <a:ext uri="{FF2B5EF4-FFF2-40B4-BE49-F238E27FC236}">
                <a16:creationId xmlns:a16="http://schemas.microsoft.com/office/drawing/2014/main" id="{34D5F3F9-65FF-F0C8-397A-6FEA6D392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847" y="1760899"/>
            <a:ext cx="914400" cy="914400"/>
          </a:xfrm>
          <a:prstGeom prst="rect">
            <a:avLst/>
          </a:prstGeom>
        </p:spPr>
      </p:pic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5822F410-CE7D-5A43-8DC4-9CC86B95F4AB}"/>
              </a:ext>
            </a:extLst>
          </p:cNvPr>
          <p:cNvSpPr/>
          <p:nvPr/>
        </p:nvSpPr>
        <p:spPr>
          <a:xfrm>
            <a:off x="1667070" y="1760899"/>
            <a:ext cx="4084824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latin typeface="Garamond" panose="02020404030301010803" pitchFamily="18" charset="0"/>
              </a:rPr>
              <a:t>1. és 2. típusú tárgyak esetében</a:t>
            </a: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EB9B037B-FF3A-AA31-CB73-8CE8E2ED18D2}"/>
              </a:ext>
            </a:extLst>
          </p:cNvPr>
          <p:cNvCxnSpPr>
            <a:cxnSpLocks/>
          </p:cNvCxnSpPr>
          <p:nvPr/>
        </p:nvCxnSpPr>
        <p:spPr>
          <a:xfrm flipH="1" flipV="1">
            <a:off x="6592464" y="5553132"/>
            <a:ext cx="556457" cy="69907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C4D2548F-0975-1CCA-7B4D-83D5AFF5E0D8}"/>
              </a:ext>
            </a:extLst>
          </p:cNvPr>
          <p:cNvSpPr/>
          <p:nvPr/>
        </p:nvSpPr>
        <p:spPr>
          <a:xfrm>
            <a:off x="2619376" y="3207405"/>
            <a:ext cx="9086190" cy="88519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Lehetőség van a pótlási hét végéig feltölteni szak és témacsoport által előre meghatározott következmények mellett. Ha </a:t>
            </a:r>
            <a:r>
              <a:rPr lang="hu-HU" dirty="0">
                <a:solidFill>
                  <a:srgbClr val="FF0000"/>
                </a:solidFill>
                <a:latin typeface="Garamond" panose="02020404030301010803" pitchFamily="18" charset="0"/>
              </a:rPr>
              <a:t>pótbeadással adja le, akkor ezt jelezni kell a tárgy </a:t>
            </a:r>
            <a:r>
              <a:rPr lang="hu-HU" dirty="0" err="1">
                <a:solidFill>
                  <a:srgbClr val="FF0000"/>
                </a:solidFill>
                <a:latin typeface="Garamond" panose="02020404030301010803" pitchFamily="18" charset="0"/>
              </a:rPr>
              <a:t>tcs</a:t>
            </a:r>
            <a:r>
              <a:rPr lang="hu-HU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Garamond" panose="02020404030301010803" pitchFamily="18" charset="0"/>
              </a:rPr>
              <a:t>adminjának</a:t>
            </a:r>
            <a:r>
              <a:rPr lang="hu-HU" dirty="0">
                <a:solidFill>
                  <a:srgbClr val="FF0000"/>
                </a:solidFill>
                <a:latin typeface="Garamond" panose="02020404030301010803" pitchFamily="18" charset="0"/>
              </a:rPr>
              <a:t> legkésőbb 2023.12.09.</a:t>
            </a:r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-ig, mert enélkül a felület nem lesz elérhető.</a:t>
            </a:r>
          </a:p>
        </p:txBody>
      </p:sp>
      <p:sp>
        <p:nvSpPr>
          <p:cNvPr id="27" name="Téglalap: lekerekített 26">
            <a:extLst>
              <a:ext uri="{FF2B5EF4-FFF2-40B4-BE49-F238E27FC236}">
                <a16:creationId xmlns:a16="http://schemas.microsoft.com/office/drawing/2014/main" id="{256A0377-4705-4DD7-8AFE-018448B4838D}"/>
              </a:ext>
            </a:extLst>
          </p:cNvPr>
          <p:cNvSpPr/>
          <p:nvPr/>
        </p:nvSpPr>
        <p:spPr>
          <a:xfrm>
            <a:off x="5525352" y="5898344"/>
            <a:ext cx="5805310" cy="7767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Szakdolgozat/Diplomamunka leadása/bírálata/értékelése a </a:t>
            </a:r>
            <a:r>
              <a:rPr lang="hu-HU" dirty="0" err="1">
                <a:solidFill>
                  <a:srgbClr val="FF0000"/>
                </a:solidFill>
                <a:latin typeface="Garamond" panose="02020404030301010803" pitchFamily="18" charset="0"/>
              </a:rPr>
              <a:t>Neptunon</a:t>
            </a:r>
            <a:r>
              <a:rPr lang="hu-HU" dirty="0">
                <a:latin typeface="Garamond" panose="02020404030301010803" pitchFamily="18" charset="0"/>
              </a:rPr>
              <a:t> keresztül történik. Ennek nincs póthatárideje.</a:t>
            </a:r>
          </a:p>
        </p:txBody>
      </p:sp>
    </p:spTree>
    <p:extLst>
      <p:ext uri="{BB962C8B-B14F-4D97-AF65-F5344CB8AC3E}">
        <p14:creationId xmlns:p14="http://schemas.microsoft.com/office/powerpoint/2010/main" val="337183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83;p65">
            <a:extLst>
              <a:ext uri="{FF2B5EF4-FFF2-40B4-BE49-F238E27FC236}">
                <a16:creationId xmlns:a16="http://schemas.microsoft.com/office/drawing/2014/main" id="{24ECC63E-9BC5-43FA-BF74-C92AC39ABA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819" y="46086"/>
            <a:ext cx="11687418" cy="11312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hu-HU" sz="6600" b="1" spc="300" dirty="0"/>
              <a:t>Moodle </a:t>
            </a:r>
            <a:r>
              <a:rPr lang="hu-HU" sz="6600" b="1" spc="300" dirty="0" err="1"/>
              <a:t>gtk</a:t>
            </a:r>
            <a:r>
              <a:rPr lang="hu-HU" sz="6600" b="1" spc="300" dirty="0"/>
              <a:t> </a:t>
            </a:r>
            <a:r>
              <a:rPr lang="hu-HU" sz="6600" b="1" spc="300" dirty="0" err="1"/>
              <a:t>thesis</a:t>
            </a:r>
            <a:r>
              <a:rPr lang="hu-HU" sz="6600" b="1" spc="300" dirty="0"/>
              <a:t> üzenetek</a:t>
            </a:r>
            <a:endParaRPr lang="en-US" sz="6600" b="1" spc="300" dirty="0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CF0F232F-7E8E-15E8-514F-05CCA54CBA15}"/>
              </a:ext>
            </a:extLst>
          </p:cNvPr>
          <p:cNvSpPr/>
          <p:nvPr/>
        </p:nvSpPr>
        <p:spPr>
          <a:xfrm>
            <a:off x="316707" y="1128903"/>
            <a:ext cx="11558586" cy="56292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chemeClr val="tx1"/>
                </a:solidFill>
                <a:latin typeface="Sitka Small Semibold" pitchFamily="2" charset="0"/>
              </a:rPr>
              <a:t>emlékeztetők/figyelmeztetők küldése </a:t>
            </a:r>
          </a:p>
          <a:p>
            <a:pPr lvl="2" indent="-4572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3200" dirty="0">
                <a:solidFill>
                  <a:schemeClr val="tx1"/>
                </a:solidFill>
                <a:latin typeface="Sitka Small Semibold" pitchFamily="2" charset="0"/>
              </a:rPr>
              <a:t>általános tájékoztatás</a:t>
            </a:r>
          </a:p>
          <a:p>
            <a:pPr lvl="2" indent="-4572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3200" dirty="0">
                <a:solidFill>
                  <a:schemeClr val="tx1"/>
                </a:solidFill>
                <a:latin typeface="Sitka Small Semibold" pitchFamily="2" charset="0"/>
              </a:rPr>
              <a:t>a közelgő határidős feladatokról</a:t>
            </a:r>
          </a:p>
          <a:p>
            <a:pPr lvl="2" indent="-4572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3200" dirty="0">
                <a:solidFill>
                  <a:schemeClr val="tx1"/>
                </a:solidFill>
                <a:latin typeface="Sitka Small Semibold" pitchFamily="2" charset="0"/>
              </a:rPr>
              <a:t>az elvégzett feladatokról visszajelzés</a:t>
            </a:r>
          </a:p>
          <a:p>
            <a:pPr lvl="2" indent="-4572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3200" dirty="0">
                <a:solidFill>
                  <a:schemeClr val="tx1"/>
                </a:solidFill>
                <a:latin typeface="Sitka Small Semibold" pitchFamily="2" charset="0"/>
              </a:rPr>
              <a:t>az elmulasztott feladatokról</a:t>
            </a:r>
          </a:p>
          <a:p>
            <a:pPr lvl="1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chemeClr val="tx1"/>
                </a:solidFill>
                <a:latin typeface="Sitka Small Semibold" pitchFamily="2" charset="0"/>
              </a:rPr>
              <a:t>FELADAT: ellenőrizni a Moodle-ben szereplő email címet</a:t>
            </a:r>
          </a:p>
          <a:p>
            <a:pPr lvl="1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chemeClr val="tx1"/>
                </a:solidFill>
                <a:latin typeface="Sitka Small Semibold" pitchFamily="2" charset="0"/>
              </a:rPr>
              <a:t>a határidők betartása a hallgató kötelessége!</a:t>
            </a: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C979574D-0C82-AB30-8AF6-52BBC7AE8CBF}"/>
              </a:ext>
            </a:extLst>
          </p:cNvPr>
          <p:cNvCxnSpPr>
            <a:cxnSpLocks/>
          </p:cNvCxnSpPr>
          <p:nvPr/>
        </p:nvCxnSpPr>
        <p:spPr>
          <a:xfrm flipV="1">
            <a:off x="9257122" y="1542788"/>
            <a:ext cx="299813" cy="252383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6DC27871-7843-CCAA-424A-526684846C08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9257122" y="1807074"/>
            <a:ext cx="299813" cy="377784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709444E4-4B69-844A-424D-40679F3F4A63}"/>
              </a:ext>
            </a:extLst>
          </p:cNvPr>
          <p:cNvCxnSpPr>
            <a:cxnSpLocks/>
          </p:cNvCxnSpPr>
          <p:nvPr/>
        </p:nvCxnSpPr>
        <p:spPr>
          <a:xfrm>
            <a:off x="9257122" y="1886697"/>
            <a:ext cx="299813" cy="857958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28C3C504-0A84-1944-AB65-0C5F2F7B329A}"/>
              </a:ext>
            </a:extLst>
          </p:cNvPr>
          <p:cNvSpPr/>
          <p:nvPr/>
        </p:nvSpPr>
        <p:spPr>
          <a:xfrm>
            <a:off x="9513991" y="1051521"/>
            <a:ext cx="2404246" cy="68236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Small Semibold" pitchFamily="2" charset="0"/>
              </a:rPr>
              <a:t>új</a:t>
            </a: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B7BD5EAA-7D95-B150-1A54-838D08BFAFCB}"/>
              </a:ext>
            </a:extLst>
          </p:cNvPr>
          <p:cNvSpPr/>
          <p:nvPr/>
        </p:nvSpPr>
        <p:spPr>
          <a:xfrm>
            <a:off x="9556935" y="1843675"/>
            <a:ext cx="2404246" cy="68236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Small Semibold" pitchFamily="2" charset="0"/>
              </a:rPr>
              <a:t>változás</a:t>
            </a:r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BCCA79BB-184B-DBBD-66D3-DA4AB205E9B6}"/>
              </a:ext>
            </a:extLst>
          </p:cNvPr>
          <p:cNvSpPr/>
          <p:nvPr/>
        </p:nvSpPr>
        <p:spPr>
          <a:xfrm>
            <a:off x="9556935" y="2591660"/>
            <a:ext cx="2404246" cy="68236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Small Semibold" pitchFamily="2" charset="0"/>
              </a:rPr>
              <a:t>törlés</a:t>
            </a:r>
          </a:p>
        </p:txBody>
      </p:sp>
    </p:spTree>
    <p:extLst>
      <p:ext uri="{BB962C8B-B14F-4D97-AF65-F5344CB8AC3E}">
        <p14:creationId xmlns:p14="http://schemas.microsoft.com/office/powerpoint/2010/main" val="3289361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0E8D2B80-065A-4F61-AE2C-A2315AA99D22}"/>
              </a:ext>
            </a:extLst>
          </p:cNvPr>
          <p:cNvSpPr/>
          <p:nvPr/>
        </p:nvSpPr>
        <p:spPr>
          <a:xfrm>
            <a:off x="414548" y="1261873"/>
            <a:ext cx="11527515" cy="42245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3200" b="1" spc="300">
              <a:latin typeface="Garamond" panose="02020404030301010803" pitchFamily="18" charset="0"/>
            </a:endParaRPr>
          </a:p>
        </p:txBody>
      </p: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BBD71A87-077C-411E-A2F9-2AC1EAB45BC2}"/>
              </a:ext>
            </a:extLst>
          </p:cNvPr>
          <p:cNvCxnSpPr>
            <a:cxnSpLocks/>
          </p:cNvCxnSpPr>
          <p:nvPr/>
        </p:nvCxnSpPr>
        <p:spPr>
          <a:xfrm flipH="1" flipV="1">
            <a:off x="6193127" y="3894077"/>
            <a:ext cx="418221" cy="43085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10B33EAD-D024-4499-8DCA-97B346923486}"/>
              </a:ext>
            </a:extLst>
          </p:cNvPr>
          <p:cNvSpPr/>
          <p:nvPr/>
        </p:nvSpPr>
        <p:spPr>
          <a:xfrm>
            <a:off x="107901" y="1035364"/>
            <a:ext cx="7160273" cy="72351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14. HÉT PÉNTEK (december 8.)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3D525DD5-DEE7-25AA-81D5-275D6C08D4E7}"/>
              </a:ext>
            </a:extLst>
          </p:cNvPr>
          <p:cNvSpPr/>
          <p:nvPr/>
        </p:nvSpPr>
        <p:spPr>
          <a:xfrm>
            <a:off x="557784" y="2323264"/>
            <a:ext cx="11219667" cy="1437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latin typeface="Garamond" panose="02020404030301010803" pitchFamily="18" charset="0"/>
              </a:rPr>
              <a:t>GTK-TÉR-703T-Konzultációs tárgyak-egyéni nevű kérvény LEADÁSA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felelős: HALLGATÓ </a:t>
            </a:r>
          </a:p>
          <a:p>
            <a:pPr algn="r"/>
            <a:r>
              <a:rPr lang="hu-HU" sz="2800" dirty="0">
                <a:highlight>
                  <a:srgbClr val="F31545"/>
                </a:highlight>
                <a:latin typeface="Garamond" panose="02020404030301010803" pitchFamily="18" charset="0"/>
              </a:rPr>
              <a:t>NEPTUN</a:t>
            </a:r>
          </a:p>
        </p:txBody>
      </p:sp>
      <p:pic>
        <p:nvPicPr>
          <p:cNvPr id="10" name="Ábra 9" descr="Gyerekek körvonalas">
            <a:extLst>
              <a:ext uri="{FF2B5EF4-FFF2-40B4-BE49-F238E27FC236}">
                <a16:creationId xmlns:a16="http://schemas.microsoft.com/office/drawing/2014/main" id="{34D5F3F9-65FF-F0C8-397A-6FEA6D392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827" y="2801984"/>
            <a:ext cx="914400" cy="914400"/>
          </a:xfrm>
          <a:prstGeom prst="rect">
            <a:avLst/>
          </a:prstGeom>
        </p:spPr>
      </p:pic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5822F410-CE7D-5A43-8DC4-9CC86B95F4AB}"/>
              </a:ext>
            </a:extLst>
          </p:cNvPr>
          <p:cNvSpPr/>
          <p:nvPr/>
        </p:nvSpPr>
        <p:spPr>
          <a:xfrm>
            <a:off x="1772550" y="3035807"/>
            <a:ext cx="3343842" cy="5081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latin typeface="Garamond" panose="02020404030301010803" pitchFamily="18" charset="0"/>
              </a:rPr>
              <a:t>MINDEN tárgytípus esetében</a:t>
            </a:r>
          </a:p>
        </p:txBody>
      </p:sp>
      <p:sp>
        <p:nvSpPr>
          <p:cNvPr id="27" name="Téglalap: lekerekített 26">
            <a:extLst>
              <a:ext uri="{FF2B5EF4-FFF2-40B4-BE49-F238E27FC236}">
                <a16:creationId xmlns:a16="http://schemas.microsoft.com/office/drawing/2014/main" id="{256A0377-4705-4DD7-8AFE-018448B4838D}"/>
              </a:ext>
            </a:extLst>
          </p:cNvPr>
          <p:cNvSpPr/>
          <p:nvPr/>
        </p:nvSpPr>
        <p:spPr>
          <a:xfrm>
            <a:off x="5692225" y="4154307"/>
            <a:ext cx="6085226" cy="6381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Addig nem kerül be a jegye a </a:t>
            </a:r>
            <a:r>
              <a:rPr lang="hu-HU" dirty="0" err="1">
                <a:latin typeface="Garamond" panose="02020404030301010803" pitchFamily="18" charset="0"/>
              </a:rPr>
              <a:t>Neptunba</a:t>
            </a:r>
            <a:r>
              <a:rPr lang="hu-HU" dirty="0">
                <a:latin typeface="Garamond" panose="02020404030301010803" pitchFamily="18" charset="0"/>
              </a:rPr>
              <a:t>, amíg ezt meg nem teszi. 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1BDEA51E-7BA9-956F-2EE1-741B6F037F7B}"/>
              </a:ext>
            </a:extLst>
          </p:cNvPr>
          <p:cNvSpPr/>
          <p:nvPr/>
        </p:nvSpPr>
        <p:spPr>
          <a:xfrm>
            <a:off x="4836476" y="82783"/>
            <a:ext cx="7282179" cy="785331"/>
          </a:xfrm>
          <a:prstGeom prst="roundRect">
            <a:avLst/>
          </a:prstGeom>
          <a:solidFill>
            <a:srgbClr val="AED2C6"/>
          </a:solidFill>
          <a:ln>
            <a:solidFill>
              <a:srgbClr val="52957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solidFill>
                  <a:schemeClr val="tx1"/>
                </a:solidFill>
                <a:latin typeface="Garamond" panose="02020404030301010803" pitchFamily="18" charset="0"/>
              </a:rPr>
              <a:t>MINDEN tantárgytípus esetében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C48597BF-413E-B130-A598-13E63E119F13}"/>
              </a:ext>
            </a:extLst>
          </p:cNvPr>
          <p:cNvSpPr/>
          <p:nvPr/>
        </p:nvSpPr>
        <p:spPr>
          <a:xfrm>
            <a:off x="645424" y="5026923"/>
            <a:ext cx="7703048" cy="12824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 703-as kérvényt minden félévben le kell leadni a konzultációs tárgyhoz kapcsolódóan. Tehát, ha valakinek az utolsó félévre már nem marad konzultációval járó tárgya és „csak” a teljes szakdolgozatot tölti fel a </a:t>
            </a:r>
            <a:r>
              <a:rPr lang="hu-HU" dirty="0" err="1">
                <a:latin typeface="Garamond" panose="02020404030301010803" pitchFamily="18" charset="0"/>
              </a:rPr>
              <a:t>Neptunba</a:t>
            </a:r>
            <a:r>
              <a:rPr lang="hu-HU" dirty="0">
                <a:latin typeface="Garamond" panose="02020404030301010803" pitchFamily="18" charset="0"/>
              </a:rPr>
              <a:t>, akkor már nem kell leadni a kérvényt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0DE02245-2787-0E86-74AC-632AE51E831A}"/>
              </a:ext>
            </a:extLst>
          </p:cNvPr>
          <p:cNvCxnSpPr>
            <a:cxnSpLocks/>
          </p:cNvCxnSpPr>
          <p:nvPr/>
        </p:nvCxnSpPr>
        <p:spPr>
          <a:xfrm flipV="1">
            <a:off x="3008376" y="4002139"/>
            <a:ext cx="470550" cy="102478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935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képernyőkép, beltéri látható&#10;&#10;Automatikusan generált leírás">
            <a:extLst>
              <a:ext uri="{FF2B5EF4-FFF2-40B4-BE49-F238E27FC236}">
                <a16:creationId xmlns:a16="http://schemas.microsoft.com/office/drawing/2014/main" id="{E21D6A85-C45F-7451-69BE-D690710EA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71" y="-723015"/>
            <a:ext cx="12463342" cy="7793665"/>
          </a:xfrm>
          <a:prstGeom prst="rect">
            <a:avLst/>
          </a:prstGeom>
        </p:spPr>
      </p:pic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38D9E9B9-6D67-E7F4-628A-4CBE9836875B}"/>
              </a:ext>
            </a:extLst>
          </p:cNvPr>
          <p:cNvSpPr/>
          <p:nvPr/>
        </p:nvSpPr>
        <p:spPr>
          <a:xfrm>
            <a:off x="2741456" y="347005"/>
            <a:ext cx="7756423" cy="80271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Ha nem szakdolgozat/diplomamunka leadással végződik a tantárgy, akkor a Moodle-ben kell feltölteni a dolgozatot, aminek ez a felülete.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5F0FD2BA-B758-69EE-E942-53D2EADD0009}"/>
              </a:ext>
            </a:extLst>
          </p:cNvPr>
          <p:cNvCxnSpPr>
            <a:cxnSpLocks/>
          </p:cNvCxnSpPr>
          <p:nvPr/>
        </p:nvCxnSpPr>
        <p:spPr>
          <a:xfrm flipV="1">
            <a:off x="1774715" y="1467293"/>
            <a:ext cx="1393787" cy="250986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C3E795DB-B6CE-1A38-F882-04BC9B45B6B3}"/>
              </a:ext>
            </a:extLst>
          </p:cNvPr>
          <p:cNvCxnSpPr>
            <a:cxnSpLocks/>
          </p:cNvCxnSpPr>
          <p:nvPr/>
        </p:nvCxnSpPr>
        <p:spPr>
          <a:xfrm flipV="1">
            <a:off x="3934047" y="2647507"/>
            <a:ext cx="939704" cy="138784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3E707660-FA33-6EA5-2270-F62E92DA4AC6}"/>
              </a:ext>
            </a:extLst>
          </p:cNvPr>
          <p:cNvSpPr/>
          <p:nvPr/>
        </p:nvSpPr>
        <p:spPr>
          <a:xfrm>
            <a:off x="547605" y="3852205"/>
            <a:ext cx="4783347" cy="592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Meg kell adni a dolgozat címét és fel kell tölteni..</a:t>
            </a:r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F1915E89-31DD-6A23-F677-0D4CA77343B9}"/>
              </a:ext>
            </a:extLst>
          </p:cNvPr>
          <p:cNvSpPr/>
          <p:nvPr/>
        </p:nvSpPr>
        <p:spPr>
          <a:xfrm>
            <a:off x="7442566" y="4913488"/>
            <a:ext cx="4353194" cy="108542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Minden fajta kiterjesztést befogad, kivéve </a:t>
            </a:r>
            <a:r>
              <a:rPr lang="hu-HU" dirty="0" err="1">
                <a:latin typeface="Garamond" panose="02020404030301010803" pitchFamily="18" charset="0"/>
              </a:rPr>
              <a:t>html-t</a:t>
            </a:r>
            <a:r>
              <a:rPr lang="hu-HU" dirty="0">
                <a:latin typeface="Garamond" panose="02020404030301010803" pitchFamily="18" charset="0"/>
              </a:rPr>
              <a:t>. Lehetőség szerint </a:t>
            </a:r>
            <a:r>
              <a:rPr lang="hu-HU" dirty="0" err="1">
                <a:latin typeface="Garamond" panose="02020404030301010803" pitchFamily="18" charset="0"/>
              </a:rPr>
              <a:t>doc</a:t>
            </a:r>
            <a:r>
              <a:rPr lang="hu-HU" dirty="0">
                <a:latin typeface="Garamond" panose="02020404030301010803" pitchFamily="18" charset="0"/>
              </a:rPr>
              <a:t> vagy pdf legyen,</a:t>
            </a:r>
          </a:p>
        </p:txBody>
      </p:sp>
    </p:spTree>
    <p:extLst>
      <p:ext uri="{BB962C8B-B14F-4D97-AF65-F5344CB8AC3E}">
        <p14:creationId xmlns:p14="http://schemas.microsoft.com/office/powerpoint/2010/main" val="208006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5A8E1296-0B52-4863-2852-BA78928A16D9}"/>
              </a:ext>
            </a:extLst>
          </p:cNvPr>
          <p:cNvSpPr txBox="1"/>
          <p:nvPr/>
        </p:nvSpPr>
        <p:spPr>
          <a:xfrm>
            <a:off x="166878" y="272534"/>
            <a:ext cx="60944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b="1" spc="300" dirty="0">
                <a:solidFill>
                  <a:schemeClr val="accent2"/>
                </a:solidFill>
                <a:latin typeface="Sitka Small Semibold" pitchFamily="2" charset="0"/>
              </a:rPr>
              <a:t>PREZENTÁCIÓ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1489ACC-7CC0-0982-D1A7-CA8EEA423002}"/>
              </a:ext>
            </a:extLst>
          </p:cNvPr>
          <p:cNvSpPr txBox="1"/>
          <p:nvPr/>
        </p:nvSpPr>
        <p:spPr>
          <a:xfrm>
            <a:off x="541782" y="860822"/>
            <a:ext cx="11650218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600" b="1" dirty="0">
                <a:latin typeface="Sitka Small Semibold" pitchFamily="2" charset="0"/>
              </a:rPr>
              <a:t>szóbeli beszámoló a féléves munkáról</a:t>
            </a:r>
          </a:p>
          <a:p>
            <a:pPr marL="571500" indent="-571500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600" b="1" dirty="0">
                <a:latin typeface="Sitka Small Semibold" pitchFamily="2" charset="0"/>
              </a:rPr>
              <a:t>prezentáció gyakorlás (ZV-re is) </a:t>
            </a:r>
          </a:p>
          <a:p>
            <a:pPr marL="571500" indent="-571500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600" b="1" dirty="0">
                <a:latin typeface="Sitka Small Semibold" pitchFamily="2" charset="0"/>
              </a:rPr>
              <a:t>témacsoportonként változik 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600" b="1" dirty="0">
                <a:latin typeface="Sitka Small Semibold" pitchFamily="2" charset="0"/>
              </a:rPr>
              <a:t>félévközi beszámoló és/vagy 										vizsgaprezentáció 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600" b="1" dirty="0">
                <a:latin typeface="Sitka Small Semibold" pitchFamily="2" charset="0"/>
              </a:rPr>
              <a:t>releváns informáci</a:t>
            </a:r>
            <a:r>
              <a:rPr lang="hu-HU" sz="3600" b="1" spc="300" dirty="0">
                <a:latin typeface="Sitka Small Semibold" pitchFamily="2" charset="0"/>
              </a:rPr>
              <a:t>ó (</a:t>
            </a:r>
            <a:r>
              <a:rPr lang="hu-HU" sz="3600" b="1" dirty="0">
                <a:latin typeface="Sitka Small Semibold" pitchFamily="2" charset="0"/>
              </a:rPr>
              <a:t>pl.: keretek) 										a </a:t>
            </a:r>
            <a:r>
              <a:rPr lang="hu-HU" sz="3600" b="1" dirty="0" err="1">
                <a:latin typeface="Sitka Small Semibold" pitchFamily="2" charset="0"/>
              </a:rPr>
              <a:t>tcs</a:t>
            </a:r>
            <a:r>
              <a:rPr lang="hu-HU" sz="3600" b="1" dirty="0">
                <a:latin typeface="Sitka Small Semibold" pitchFamily="2" charset="0"/>
              </a:rPr>
              <a:t> </a:t>
            </a:r>
            <a:r>
              <a:rPr lang="hu-HU" sz="3600" b="1" dirty="0" err="1">
                <a:latin typeface="Sitka Small Semibold" pitchFamily="2" charset="0"/>
              </a:rPr>
              <a:t>adminoknál</a:t>
            </a:r>
            <a:endParaRPr lang="hu-HU" sz="3600" b="1" dirty="0">
              <a:latin typeface="Sitka Smal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408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AE5FA98C-EB48-4BDA-89E0-C12D07327636}"/>
              </a:ext>
            </a:extLst>
          </p:cNvPr>
          <p:cNvSpPr/>
          <p:nvPr/>
        </p:nvSpPr>
        <p:spPr>
          <a:xfrm>
            <a:off x="10171706" y="5080721"/>
            <a:ext cx="1954305" cy="1145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EE0EAA21-52BA-28E2-D0CF-1A9E4E7F6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7567"/>
          <a:stretch/>
        </p:blipFill>
        <p:spPr>
          <a:xfrm>
            <a:off x="1" y="186069"/>
            <a:ext cx="12324526" cy="63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: lekerekített 18">
            <a:extLst>
              <a:ext uri="{FF2B5EF4-FFF2-40B4-BE49-F238E27FC236}">
                <a16:creationId xmlns:a16="http://schemas.microsoft.com/office/drawing/2014/main" id="{67DD6E65-6688-4E4D-96F4-A5F13294CA2C}"/>
              </a:ext>
            </a:extLst>
          </p:cNvPr>
          <p:cNvSpPr/>
          <p:nvPr/>
        </p:nvSpPr>
        <p:spPr>
          <a:xfrm>
            <a:off x="722128" y="4070747"/>
            <a:ext cx="11330870" cy="1393758"/>
          </a:xfrm>
          <a:prstGeom prst="roundRect">
            <a:avLst/>
          </a:prstGeom>
          <a:solidFill>
            <a:srgbClr val="D5D5D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800" b="1" spc="300" dirty="0">
                <a:latin typeface="Garamond" panose="02020404030301010803" pitchFamily="18" charset="0"/>
              </a:rPr>
              <a:t>VIZSGAPREZENTÁCIÓ</a:t>
            </a:r>
          </a:p>
          <a:p>
            <a:pPr algn="r"/>
            <a:r>
              <a:rPr lang="hu-HU" sz="2400" dirty="0">
                <a:latin typeface="Garamond" panose="02020404030301010803" pitchFamily="18" charset="0"/>
              </a:rPr>
              <a:t>felelős: </a:t>
            </a:r>
            <a:r>
              <a:rPr lang="hu-HU" sz="2400" dirty="0" err="1">
                <a:latin typeface="Garamond" panose="02020404030301010803" pitchFamily="18" charset="0"/>
              </a:rPr>
              <a:t>tcs</a:t>
            </a:r>
            <a:r>
              <a:rPr lang="hu-HU" sz="2400" dirty="0">
                <a:latin typeface="Garamond" panose="02020404030301010803" pitchFamily="18" charset="0"/>
              </a:rPr>
              <a:t> </a:t>
            </a:r>
            <a:r>
              <a:rPr lang="hu-HU" sz="2400" dirty="0" err="1">
                <a:latin typeface="Garamond" panose="02020404030301010803" pitchFamily="18" charset="0"/>
              </a:rPr>
              <a:t>admin</a:t>
            </a:r>
            <a:r>
              <a:rPr lang="hu-HU" sz="2400" dirty="0">
                <a:latin typeface="Garamond" panose="02020404030301010803" pitchFamily="18" charset="0"/>
              </a:rPr>
              <a:t> szervezésében</a:t>
            </a:r>
          </a:p>
          <a:p>
            <a:pPr algn="r"/>
            <a:r>
              <a:rPr lang="hu-HU" sz="2400" dirty="0">
                <a:latin typeface="Garamond" panose="02020404030301010803" pitchFamily="18" charset="0"/>
              </a:rPr>
              <a:t>hallgatók tájékoztatása Moodle</a:t>
            </a:r>
          </a:p>
        </p:txBody>
      </p:sp>
      <p:pic>
        <p:nvPicPr>
          <p:cNvPr id="24" name="Ábra 23" descr="Tanterem körvonalas">
            <a:extLst>
              <a:ext uri="{FF2B5EF4-FFF2-40B4-BE49-F238E27FC236}">
                <a16:creationId xmlns:a16="http://schemas.microsoft.com/office/drawing/2014/main" id="{EDC67E4F-5808-4D85-B9E2-9548AB8A6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0968" y="4373590"/>
            <a:ext cx="914400" cy="914400"/>
          </a:xfrm>
          <a:prstGeom prst="rect">
            <a:avLst/>
          </a:prstGeom>
        </p:spPr>
      </p:pic>
      <p:sp>
        <p:nvSpPr>
          <p:cNvPr id="25" name="Szövegdoboz 24">
            <a:extLst>
              <a:ext uri="{FF2B5EF4-FFF2-40B4-BE49-F238E27FC236}">
                <a16:creationId xmlns:a16="http://schemas.microsoft.com/office/drawing/2014/main" id="{56286571-253D-4DF0-87A2-6131DF136606}"/>
              </a:ext>
            </a:extLst>
          </p:cNvPr>
          <p:cNvSpPr txBox="1"/>
          <p:nvPr/>
        </p:nvSpPr>
        <p:spPr>
          <a:xfrm>
            <a:off x="2802424" y="4410885"/>
            <a:ext cx="45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+</a:t>
            </a:r>
          </a:p>
        </p:txBody>
      </p:sp>
      <p:pic>
        <p:nvPicPr>
          <p:cNvPr id="26" name="Ábra 25" descr="Gyerekek körvonalas">
            <a:extLst>
              <a:ext uri="{FF2B5EF4-FFF2-40B4-BE49-F238E27FC236}">
                <a16:creationId xmlns:a16="http://schemas.microsoft.com/office/drawing/2014/main" id="{E6B33FEC-86CB-4BC2-A1BA-8379A02D5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171" y="4314553"/>
            <a:ext cx="914400" cy="914400"/>
          </a:xfrm>
          <a:prstGeom prst="rect">
            <a:avLst/>
          </a:prstGeom>
        </p:spPr>
      </p:pic>
      <p:sp>
        <p:nvSpPr>
          <p:cNvPr id="27" name="Szövegdoboz 26">
            <a:extLst>
              <a:ext uri="{FF2B5EF4-FFF2-40B4-BE49-F238E27FC236}">
                <a16:creationId xmlns:a16="http://schemas.microsoft.com/office/drawing/2014/main" id="{684A3055-7961-4241-96CA-C4742562FB72}"/>
              </a:ext>
            </a:extLst>
          </p:cNvPr>
          <p:cNvSpPr txBox="1"/>
          <p:nvPr/>
        </p:nvSpPr>
        <p:spPr>
          <a:xfrm>
            <a:off x="1723315" y="4390075"/>
            <a:ext cx="45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+</a:t>
            </a: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10B33EAD-D024-4499-8DCA-97B346923486}"/>
              </a:ext>
            </a:extLst>
          </p:cNvPr>
          <p:cNvSpPr/>
          <p:nvPr/>
        </p:nvSpPr>
        <p:spPr>
          <a:xfrm>
            <a:off x="122373" y="3250307"/>
            <a:ext cx="11213828" cy="8989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3200" b="1" spc="300" dirty="0">
                <a:latin typeface="Garamond" panose="02020404030301010803" pitchFamily="18" charset="0"/>
              </a:rPr>
              <a:t>Pótlási </a:t>
            </a:r>
            <a:r>
              <a:rPr lang="hu-HU" sz="3200" b="1" spc="300" dirty="0" err="1">
                <a:latin typeface="Garamond" panose="02020404030301010803" pitchFamily="18" charset="0"/>
              </a:rPr>
              <a:t>hét+vizsgaidőszak</a:t>
            </a:r>
            <a:r>
              <a:rPr lang="hu-HU" sz="3200" b="1" spc="300" dirty="0">
                <a:latin typeface="Garamond" panose="02020404030301010803" pitchFamily="18" charset="0"/>
              </a:rPr>
              <a:t> </a:t>
            </a:r>
            <a:r>
              <a:rPr lang="hu-HU" sz="2000" b="1" dirty="0">
                <a:latin typeface="Garamond" panose="02020404030301010803" pitchFamily="18" charset="0"/>
              </a:rPr>
              <a:t>2023. dec. 11.– 2023. dec. 22. ÉS 2024. jan. 2. – 2024. jan. 22.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CFBFA45B-38F1-41DE-9A21-21D127292AD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96197" y="4428904"/>
            <a:ext cx="615003" cy="7580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0" name="Téglalap: lekerekített 19">
            <a:extLst>
              <a:ext uri="{FF2B5EF4-FFF2-40B4-BE49-F238E27FC236}">
                <a16:creationId xmlns:a16="http://schemas.microsoft.com/office/drawing/2014/main" id="{07A8C4AE-1984-4AB9-AAF0-87D78E962A8A}"/>
              </a:ext>
            </a:extLst>
          </p:cNvPr>
          <p:cNvSpPr/>
          <p:nvPr/>
        </p:nvSpPr>
        <p:spPr>
          <a:xfrm>
            <a:off x="495514" y="834512"/>
            <a:ext cx="11330870" cy="1605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b="1" spc="300" dirty="0">
                <a:solidFill>
                  <a:schemeClr val="bg1"/>
                </a:solidFill>
                <a:latin typeface="Garamond" panose="02020404030301010803" pitchFamily="18" charset="0"/>
              </a:rPr>
              <a:t>VIZSGAPREZENTÁCIÓ FELTÖLTÉSE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felelős: HALLGATÓ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Moodle </a:t>
            </a:r>
            <a:r>
              <a:rPr lang="hu-HU" sz="2800" dirty="0" err="1">
                <a:latin typeface="Garamond" panose="02020404030301010803" pitchFamily="18" charset="0"/>
              </a:rPr>
              <a:t>gtk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err="1">
                <a:latin typeface="Garamond" panose="02020404030301010803" pitchFamily="18" charset="0"/>
              </a:rPr>
              <a:t>thesis</a:t>
            </a:r>
            <a:endParaRPr lang="hu-HU" sz="2800" dirty="0">
              <a:latin typeface="Garamond" panose="02020404030301010803" pitchFamily="18" charset="0"/>
            </a:endParaRPr>
          </a:p>
        </p:txBody>
      </p:sp>
      <p:pic>
        <p:nvPicPr>
          <p:cNvPr id="23" name="Ábra 22" descr="Gyerekek körvonalas">
            <a:extLst>
              <a:ext uri="{FF2B5EF4-FFF2-40B4-BE49-F238E27FC236}">
                <a16:creationId xmlns:a16="http://schemas.microsoft.com/office/drawing/2014/main" id="{2A1ECF38-C708-4A38-9D2D-2C32365A1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36" y="1199524"/>
            <a:ext cx="914400" cy="914400"/>
          </a:xfrm>
          <a:prstGeom prst="rect">
            <a:avLst/>
          </a:prstGeom>
        </p:spPr>
      </p:pic>
      <p:sp>
        <p:nvSpPr>
          <p:cNvPr id="33" name="Téglalap: lekerekített 32">
            <a:extLst>
              <a:ext uri="{FF2B5EF4-FFF2-40B4-BE49-F238E27FC236}">
                <a16:creationId xmlns:a16="http://schemas.microsoft.com/office/drawing/2014/main" id="{85143972-0DD8-4985-B272-028F28CA212C}"/>
              </a:ext>
            </a:extLst>
          </p:cNvPr>
          <p:cNvSpPr/>
          <p:nvPr/>
        </p:nvSpPr>
        <p:spPr>
          <a:xfrm>
            <a:off x="122373" y="185977"/>
            <a:ext cx="11648769" cy="74890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3200" b="1" spc="300" dirty="0">
                <a:latin typeface="Garamond" panose="02020404030301010803" pitchFamily="18" charset="0"/>
              </a:rPr>
              <a:t>ZV/vizsgaprezentáció előtti napon 23:59-ig (ajánlott)</a:t>
            </a:r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D60F4E4E-240D-4558-B2DE-F3DD3EF30564}"/>
              </a:ext>
            </a:extLst>
          </p:cNvPr>
          <p:cNvCxnSpPr>
            <a:cxnSpLocks/>
          </p:cNvCxnSpPr>
          <p:nvPr/>
        </p:nvCxnSpPr>
        <p:spPr>
          <a:xfrm flipV="1">
            <a:off x="4582081" y="5467507"/>
            <a:ext cx="479949" cy="46649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C6B2BF27-1F24-4933-98BF-5B2DFD35372F}"/>
              </a:ext>
            </a:extLst>
          </p:cNvPr>
          <p:cNvSpPr/>
          <p:nvPr/>
        </p:nvSpPr>
        <p:spPr>
          <a:xfrm>
            <a:off x="382442" y="5762169"/>
            <a:ext cx="5125851" cy="53937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Mulasztás esetén a tantárgy nem teljesítettnek minősül</a:t>
            </a:r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45FE62DA-7BB2-9395-E471-EF80BF81A115}"/>
              </a:ext>
            </a:extLst>
          </p:cNvPr>
          <p:cNvSpPr/>
          <p:nvPr/>
        </p:nvSpPr>
        <p:spPr>
          <a:xfrm>
            <a:off x="1243336" y="2244286"/>
            <a:ext cx="3950575" cy="81599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Ajánlott feltölteni a beszámolót, de elmulasztása esetén nincs következmény</a:t>
            </a:r>
          </a:p>
        </p:txBody>
      </p:sp>
      <p:cxnSp>
        <p:nvCxnSpPr>
          <p:cNvPr id="2" name="Egyenes összekötő nyíllal 1">
            <a:extLst>
              <a:ext uri="{FF2B5EF4-FFF2-40B4-BE49-F238E27FC236}">
                <a16:creationId xmlns:a16="http://schemas.microsoft.com/office/drawing/2014/main" id="{1DA5C795-F2C1-4BF1-9E49-29777B18188D}"/>
              </a:ext>
            </a:extLst>
          </p:cNvPr>
          <p:cNvCxnSpPr>
            <a:cxnSpLocks/>
          </p:cNvCxnSpPr>
          <p:nvPr/>
        </p:nvCxnSpPr>
        <p:spPr>
          <a:xfrm flipH="1" flipV="1">
            <a:off x="6359057" y="5228953"/>
            <a:ext cx="740188" cy="82860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FB00D186-7FF8-C64B-AB77-A7C4F953A86F}"/>
              </a:ext>
            </a:extLst>
          </p:cNvPr>
          <p:cNvSpPr/>
          <p:nvPr/>
        </p:nvSpPr>
        <p:spPr>
          <a:xfrm>
            <a:off x="6359057" y="5542774"/>
            <a:ext cx="5125851" cy="123140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Az 1. és 2-es típusú tárgyak esetében félévközi prezentáció és/vagy vizsgaprezentáció van. Részletekért tájékozódjon a </a:t>
            </a:r>
            <a:r>
              <a:rPr lang="hu-HU" dirty="0" err="1">
                <a:latin typeface="Garamond" panose="02020404030301010803" pitchFamily="18" charset="0"/>
              </a:rPr>
              <a:t>tcs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err="1">
                <a:latin typeface="Garamond" panose="02020404030301010803" pitchFamily="18" charset="0"/>
              </a:rPr>
              <a:t>admin</a:t>
            </a:r>
            <a:r>
              <a:rPr lang="hu-HU" dirty="0">
                <a:latin typeface="Garamond" panose="02020404030301010803" pitchFamily="18" charset="0"/>
              </a:rPr>
              <a:t> és/vagy a kurzus felelősnél.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95920910-FE32-96D4-2640-1352A6FCFC92}"/>
              </a:ext>
            </a:extLst>
          </p:cNvPr>
          <p:cNvSpPr/>
          <p:nvPr/>
        </p:nvSpPr>
        <p:spPr>
          <a:xfrm>
            <a:off x="6029501" y="2232229"/>
            <a:ext cx="4327568" cy="81599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Vizsgaprezentáció már a póthéten is lehet!</a:t>
            </a:r>
          </a:p>
        </p:txBody>
      </p:sp>
    </p:spTree>
    <p:extLst>
      <p:ext uri="{BB962C8B-B14F-4D97-AF65-F5344CB8AC3E}">
        <p14:creationId xmlns:p14="http://schemas.microsoft.com/office/powerpoint/2010/main" val="25108678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5699D236-9828-4BCD-9EF3-6BCDD6C093D9}"/>
              </a:ext>
            </a:extLst>
          </p:cNvPr>
          <p:cNvSpPr/>
          <p:nvPr/>
        </p:nvSpPr>
        <p:spPr>
          <a:xfrm>
            <a:off x="503717" y="2443279"/>
            <a:ext cx="11330870" cy="1777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latin typeface="Garamond" panose="02020404030301010803" pitchFamily="18" charset="0"/>
              </a:rPr>
              <a:t>dolgozat értékelése után</a:t>
            </a:r>
            <a:r>
              <a:rPr lang="hu-HU" sz="2800" b="1" spc="300" dirty="0">
                <a:latin typeface="Garamond" panose="02020404030301010803" pitchFamily="18" charset="0"/>
              </a:rPr>
              <a:t> JEGY vagy ALÁÍRÁS RÖGZÍTÉSE</a:t>
            </a:r>
          </a:p>
          <a:p>
            <a:pPr algn="r"/>
            <a:r>
              <a:rPr lang="hu-HU" sz="2800" dirty="0">
                <a:latin typeface="Garamond" panose="02020404030301010803" pitchFamily="18" charset="0"/>
              </a:rPr>
              <a:t>felelős: TÉMAVEZETŐK </a:t>
            </a:r>
          </a:p>
          <a:p>
            <a:pPr algn="r"/>
            <a:r>
              <a:rPr lang="hu-HU" sz="2800" b="1" dirty="0" err="1">
                <a:latin typeface="Garamond" panose="02020404030301010803" pitchFamily="18" charset="0"/>
              </a:rPr>
              <a:t>Neptun</a:t>
            </a:r>
            <a:endParaRPr lang="hu-HU" sz="2400" b="1" dirty="0">
              <a:latin typeface="Garamond" panose="02020404030301010803" pitchFamily="18" charset="0"/>
            </a:endParaRPr>
          </a:p>
        </p:txBody>
      </p:sp>
      <p:pic>
        <p:nvPicPr>
          <p:cNvPr id="3" name="Ábra 2" descr="Tanterem körvonalas">
            <a:extLst>
              <a:ext uri="{FF2B5EF4-FFF2-40B4-BE49-F238E27FC236}">
                <a16:creationId xmlns:a16="http://schemas.microsoft.com/office/drawing/2014/main" id="{C0B9B58B-E049-449B-956A-0553D391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538" y="3136262"/>
            <a:ext cx="914400" cy="914400"/>
          </a:xfrm>
          <a:prstGeom prst="rect">
            <a:avLst/>
          </a:prstGeom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CA82A60F-931D-4EB7-829A-B6FB67D6DABD}"/>
              </a:ext>
            </a:extLst>
          </p:cNvPr>
          <p:cNvSpPr/>
          <p:nvPr/>
        </p:nvSpPr>
        <p:spPr>
          <a:xfrm>
            <a:off x="191954" y="1766231"/>
            <a:ext cx="8756258" cy="82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spc="300" dirty="0">
                <a:latin typeface="Garamond" panose="02020404030301010803" pitchFamily="18" charset="0"/>
              </a:rPr>
              <a:t>vizsgaidőszak 15. munkanap (január 15.)</a:t>
            </a:r>
          </a:p>
        </p:txBody>
      </p:sp>
    </p:spTree>
    <p:extLst>
      <p:ext uri="{BB962C8B-B14F-4D97-AF65-F5344CB8AC3E}">
        <p14:creationId xmlns:p14="http://schemas.microsoft.com/office/powerpoint/2010/main" val="2150812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: lekerekített 18">
            <a:extLst>
              <a:ext uri="{FF2B5EF4-FFF2-40B4-BE49-F238E27FC236}">
                <a16:creationId xmlns:a16="http://schemas.microsoft.com/office/drawing/2014/main" id="{67DD6E65-6688-4E4D-96F4-A5F13294CA2C}"/>
              </a:ext>
            </a:extLst>
          </p:cNvPr>
          <p:cNvSpPr/>
          <p:nvPr/>
        </p:nvSpPr>
        <p:spPr>
          <a:xfrm>
            <a:off x="554035" y="2540146"/>
            <a:ext cx="11330870" cy="1393758"/>
          </a:xfrm>
          <a:prstGeom prst="roundRect">
            <a:avLst/>
          </a:prstGeom>
          <a:solidFill>
            <a:srgbClr val="D5D5D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800" b="1" dirty="0">
                <a:latin typeface="Garamond" panose="02020404030301010803" pitchFamily="18" charset="0"/>
              </a:rPr>
              <a:t>BÍRÁLAT + ZÁRÓVIZSGA</a:t>
            </a:r>
          </a:p>
          <a:p>
            <a:pPr algn="r"/>
            <a:r>
              <a:rPr lang="hu-HU" sz="2400" dirty="0">
                <a:latin typeface="Garamond" panose="02020404030301010803" pitchFamily="18" charset="0"/>
              </a:rPr>
              <a:t>felelős: Tanszéki OSZ szervezésében</a:t>
            </a:r>
          </a:p>
          <a:p>
            <a:pPr algn="r"/>
            <a:r>
              <a:rPr lang="hu-HU" sz="2400" dirty="0">
                <a:latin typeface="Garamond" panose="02020404030301010803" pitchFamily="18" charset="0"/>
              </a:rPr>
              <a:t>hallgatók tájékoztatása NEPTUN</a:t>
            </a:r>
          </a:p>
        </p:txBody>
      </p:sp>
      <p:pic>
        <p:nvPicPr>
          <p:cNvPr id="24" name="Ábra 23" descr="Tanterem körvonalas">
            <a:extLst>
              <a:ext uri="{FF2B5EF4-FFF2-40B4-BE49-F238E27FC236}">
                <a16:creationId xmlns:a16="http://schemas.microsoft.com/office/drawing/2014/main" id="{EDC67E4F-5808-4D85-B9E2-9548AB8A6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2875" y="2842989"/>
            <a:ext cx="914400" cy="914400"/>
          </a:xfrm>
          <a:prstGeom prst="rect">
            <a:avLst/>
          </a:prstGeom>
        </p:spPr>
      </p:pic>
      <p:sp>
        <p:nvSpPr>
          <p:cNvPr id="25" name="Szövegdoboz 24">
            <a:extLst>
              <a:ext uri="{FF2B5EF4-FFF2-40B4-BE49-F238E27FC236}">
                <a16:creationId xmlns:a16="http://schemas.microsoft.com/office/drawing/2014/main" id="{56286571-253D-4DF0-87A2-6131DF136606}"/>
              </a:ext>
            </a:extLst>
          </p:cNvPr>
          <p:cNvSpPr txBox="1"/>
          <p:nvPr/>
        </p:nvSpPr>
        <p:spPr>
          <a:xfrm>
            <a:off x="2634331" y="2880284"/>
            <a:ext cx="45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+</a:t>
            </a:r>
          </a:p>
        </p:txBody>
      </p:sp>
      <p:pic>
        <p:nvPicPr>
          <p:cNvPr id="26" name="Ábra 25" descr="Gyerekek körvonalas">
            <a:extLst>
              <a:ext uri="{FF2B5EF4-FFF2-40B4-BE49-F238E27FC236}">
                <a16:creationId xmlns:a16="http://schemas.microsoft.com/office/drawing/2014/main" id="{E6B33FEC-86CB-4BC2-A1BA-8379A02D5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078" y="2783952"/>
            <a:ext cx="914400" cy="914400"/>
          </a:xfrm>
          <a:prstGeom prst="rect">
            <a:avLst/>
          </a:prstGeom>
        </p:spPr>
      </p:pic>
      <p:sp>
        <p:nvSpPr>
          <p:cNvPr id="27" name="Szövegdoboz 26">
            <a:extLst>
              <a:ext uri="{FF2B5EF4-FFF2-40B4-BE49-F238E27FC236}">
                <a16:creationId xmlns:a16="http://schemas.microsoft.com/office/drawing/2014/main" id="{684A3055-7961-4241-96CA-C4742562FB72}"/>
              </a:ext>
            </a:extLst>
          </p:cNvPr>
          <p:cNvSpPr txBox="1"/>
          <p:nvPr/>
        </p:nvSpPr>
        <p:spPr>
          <a:xfrm>
            <a:off x="1555222" y="2859474"/>
            <a:ext cx="45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+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CFBFA45B-38F1-41DE-9A21-21D127292AD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28104" y="2898303"/>
            <a:ext cx="615003" cy="7580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5BD431EC-205E-C0B5-057D-CC9C4549B80E}"/>
              </a:ext>
            </a:extLst>
          </p:cNvPr>
          <p:cNvSpPr/>
          <p:nvPr/>
        </p:nvSpPr>
        <p:spPr>
          <a:xfrm>
            <a:off x="164592" y="1725316"/>
            <a:ext cx="11213828" cy="8989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3200" b="1" spc="300" dirty="0">
                <a:latin typeface="Garamond" panose="02020404030301010803" pitchFamily="18" charset="0"/>
              </a:rPr>
              <a:t>VIZSGAIDŐSZAK </a:t>
            </a:r>
            <a:r>
              <a:rPr lang="hu-HU" sz="2000" b="1" dirty="0">
                <a:latin typeface="Garamond" panose="02020404030301010803" pitchFamily="18" charset="0"/>
              </a:rPr>
              <a:t>2023. dec. 18.– 2023. dec. 22. ÉS 2024. jan. 2. – 2024. jan. 22.</a:t>
            </a:r>
          </a:p>
        </p:txBody>
      </p:sp>
    </p:spTree>
    <p:extLst>
      <p:ext uri="{BB962C8B-B14F-4D97-AF65-F5344CB8AC3E}">
        <p14:creationId xmlns:p14="http://schemas.microsoft.com/office/powerpoint/2010/main" val="545038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83;p65">
            <a:extLst>
              <a:ext uri="{FF2B5EF4-FFF2-40B4-BE49-F238E27FC236}">
                <a16:creationId xmlns:a16="http://schemas.microsoft.com/office/drawing/2014/main" id="{24ECC63E-9BC5-43FA-BF74-C92AC39ABA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147" y="261857"/>
            <a:ext cx="9625941" cy="88114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hu-HU" sz="4000" b="1" u="sng" spc="300" dirty="0"/>
              <a:t>Hallgatói</a:t>
            </a:r>
            <a:r>
              <a:rPr lang="hu-HU" sz="4000" b="1" spc="300" dirty="0"/>
              <a:t> kérdés/probléma esetén:</a:t>
            </a:r>
            <a:endParaRPr lang="en-US" sz="4000" b="1" spc="3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58999E6-DE41-438D-9742-325D03F41363}"/>
              </a:ext>
            </a:extLst>
          </p:cNvPr>
          <p:cNvSpPr txBox="1"/>
          <p:nvPr/>
        </p:nvSpPr>
        <p:spPr>
          <a:xfrm>
            <a:off x="426917" y="1071801"/>
            <a:ext cx="11972347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chemeClr val="accent6"/>
                </a:solidFill>
                <a:latin typeface="Sitka Small Semibold" pitchFamily="2" charset="0"/>
              </a:rPr>
              <a:t>Moodle informatikai problémák</a:t>
            </a:r>
            <a:r>
              <a:rPr lang="hu-HU" sz="3200" dirty="0">
                <a:latin typeface="Sitka Small Semibold" pitchFamily="2" charset="0"/>
              </a:rPr>
              <a:t>, forduljon a GTK Moodle </a:t>
            </a:r>
            <a:r>
              <a:rPr lang="hu-HU" sz="3200" dirty="0" err="1">
                <a:latin typeface="Sitka Small Semibold" pitchFamily="2" charset="0"/>
              </a:rPr>
              <a:t>Helpdeskhez</a:t>
            </a:r>
            <a:r>
              <a:rPr lang="hu-HU" sz="3200" dirty="0">
                <a:latin typeface="Sitka Small Semibold" pitchFamily="2" charset="0"/>
              </a:rPr>
              <a:t>: </a:t>
            </a:r>
            <a:r>
              <a:rPr lang="hu-HU" sz="3200" dirty="0">
                <a:solidFill>
                  <a:schemeClr val="accent6"/>
                </a:solidFill>
                <a:latin typeface="Sitka Small Semibold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moodle@gtk.bme.hu</a:t>
            </a:r>
            <a:endParaRPr lang="hu-HU" sz="3200" dirty="0">
              <a:solidFill>
                <a:schemeClr val="accent6"/>
              </a:solidFill>
              <a:latin typeface="Sitka Small Semibold" pitchFamily="2" charset="0"/>
            </a:endParaRPr>
          </a:p>
          <a:p>
            <a:pPr lvl="1" fontAlgn="base">
              <a:spcAft>
                <a:spcPts val="1200"/>
              </a:spcAft>
            </a:pPr>
            <a:r>
              <a:rPr lang="hu-HU" sz="3200" dirty="0">
                <a:latin typeface="Sitka Small Semibold" pitchFamily="2" charset="0"/>
              </a:rPr>
              <a:t>- minden esetben küldjön </a:t>
            </a:r>
            <a:r>
              <a:rPr lang="hu-HU" sz="3200" dirty="0" err="1">
                <a:latin typeface="Sitka Small Semibold" pitchFamily="2" charset="0"/>
              </a:rPr>
              <a:t>screenshotot</a:t>
            </a:r>
            <a:r>
              <a:rPr lang="hu-HU" sz="3200" dirty="0">
                <a:latin typeface="Sitka Small Semibold" pitchFamily="2" charset="0"/>
              </a:rPr>
              <a:t> is!</a:t>
            </a:r>
          </a:p>
          <a:p>
            <a:pPr marL="457200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chemeClr val="accent1"/>
                </a:solidFill>
                <a:latin typeface="Sitka Small Semibold" pitchFamily="2" charset="0"/>
              </a:rPr>
              <a:t>folyamattal kapcsolatos szakmai kérdések  </a:t>
            </a:r>
            <a:r>
              <a:rPr lang="hu-HU" sz="3200" dirty="0">
                <a:latin typeface="Sitka Small Semibold" pitchFamily="2" charset="0"/>
              </a:rPr>
              <a:t>és problémák  a </a:t>
            </a:r>
            <a:r>
              <a:rPr lang="hu-HU" sz="3200" dirty="0">
                <a:solidFill>
                  <a:schemeClr val="accent1"/>
                </a:solidFill>
                <a:latin typeface="Sitka Small Semibold" pitchFamily="2" charset="0"/>
              </a:rPr>
              <a:t>témacsoport </a:t>
            </a:r>
            <a:r>
              <a:rPr lang="hu-HU" sz="3200" dirty="0" err="1">
                <a:solidFill>
                  <a:schemeClr val="accent1"/>
                </a:solidFill>
                <a:latin typeface="Sitka Small Semibold" pitchFamily="2" charset="0"/>
              </a:rPr>
              <a:t>adminjához</a:t>
            </a:r>
            <a:endParaRPr lang="hu-HU" sz="3200" dirty="0">
              <a:solidFill>
                <a:schemeClr val="accent1"/>
              </a:solidFill>
              <a:latin typeface="Sitka Small Semibold" pitchFamily="2" charset="0"/>
            </a:endParaRPr>
          </a:p>
          <a:p>
            <a:pPr marL="457200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chemeClr val="accent2"/>
                </a:solidFill>
                <a:latin typeface="Sitka Small Semibold" pitchFamily="2" charset="0"/>
              </a:rPr>
              <a:t>minden egyéb szakmai kérdéssel </a:t>
            </a:r>
            <a:r>
              <a:rPr lang="hu-HU" sz="3200" dirty="0">
                <a:latin typeface="Sitka Small Semibold" pitchFamily="2" charset="0"/>
              </a:rPr>
              <a:t>pedig a </a:t>
            </a:r>
            <a:r>
              <a:rPr lang="hu-HU" sz="3200" dirty="0">
                <a:solidFill>
                  <a:schemeClr val="accent2"/>
                </a:solidFill>
                <a:latin typeface="Sitka Small Semibold" pitchFamily="2" charset="0"/>
              </a:rPr>
              <a:t>témavezetőjéhez</a:t>
            </a:r>
          </a:p>
          <a:p>
            <a:pPr marL="457200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200" dirty="0">
                <a:latin typeface="Sitka Small Semibold" pitchFamily="2" charset="0"/>
              </a:rPr>
              <a:t>határidő mulasztás esetén van lehetősége kérvényt benyújtani (999-egyéb)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hu-HU" sz="3200" dirty="0">
              <a:latin typeface="Sitka Smal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8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61A31D-ACC3-CB53-8E0E-E49FFF85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FÉLÉVI TEENDŐK</a:t>
            </a:r>
          </a:p>
        </p:txBody>
      </p:sp>
    </p:spTree>
    <p:extLst>
      <p:ext uri="{BB962C8B-B14F-4D97-AF65-F5344CB8AC3E}">
        <p14:creationId xmlns:p14="http://schemas.microsoft.com/office/powerpoint/2010/main" val="197913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C91D959A-5364-4E48-9335-C9B3F33BF153}"/>
              </a:ext>
            </a:extLst>
          </p:cNvPr>
          <p:cNvSpPr/>
          <p:nvPr/>
        </p:nvSpPr>
        <p:spPr>
          <a:xfrm>
            <a:off x="411182" y="3587684"/>
            <a:ext cx="7872413" cy="3185000"/>
          </a:xfrm>
          <a:prstGeom prst="roundRect">
            <a:avLst/>
          </a:prstGeom>
          <a:solidFill>
            <a:srgbClr val="52957E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Sitka Small Semibold" pitchFamily="2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822DBAA-A803-4B4C-83FE-A9E00402BFAA}"/>
              </a:ext>
            </a:extLst>
          </p:cNvPr>
          <p:cNvSpPr txBox="1"/>
          <p:nvPr/>
        </p:nvSpPr>
        <p:spPr>
          <a:xfrm>
            <a:off x="2289987" y="3701097"/>
            <a:ext cx="411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spc="300" dirty="0">
                <a:latin typeface="Sitka Small Semibold" pitchFamily="2" charset="0"/>
              </a:rPr>
              <a:t>TÉMACSOPORT</a:t>
            </a: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8515302F-3493-4FA9-9CFF-AE7002933B52}"/>
              </a:ext>
            </a:extLst>
          </p:cNvPr>
          <p:cNvSpPr/>
          <p:nvPr/>
        </p:nvSpPr>
        <p:spPr>
          <a:xfrm>
            <a:off x="1418454" y="4383633"/>
            <a:ext cx="5857875" cy="2404550"/>
          </a:xfrm>
          <a:prstGeom prst="roundRect">
            <a:avLst/>
          </a:prstGeom>
          <a:solidFill>
            <a:srgbClr val="3D6F5E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Sitka Small Semibold" pitchFamily="2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6CC3AFB-9046-427D-921E-0189E916E473}"/>
              </a:ext>
            </a:extLst>
          </p:cNvPr>
          <p:cNvSpPr txBox="1"/>
          <p:nvPr/>
        </p:nvSpPr>
        <p:spPr>
          <a:xfrm>
            <a:off x="3299502" y="4789433"/>
            <a:ext cx="186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spc="300" dirty="0">
                <a:solidFill>
                  <a:schemeClr val="bg1"/>
                </a:solidFill>
                <a:latin typeface="Sitka Small Semibold" pitchFamily="2" charset="0"/>
              </a:rPr>
              <a:t>TÉMA</a:t>
            </a:r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3C89CD7B-70BF-4BDF-B3A3-1D16DF8CA78E}"/>
              </a:ext>
            </a:extLst>
          </p:cNvPr>
          <p:cNvSpPr/>
          <p:nvPr/>
        </p:nvSpPr>
        <p:spPr>
          <a:xfrm>
            <a:off x="131282" y="188259"/>
            <a:ext cx="10585486" cy="1011596"/>
          </a:xfrm>
          <a:prstGeom prst="roundRect">
            <a:avLst/>
          </a:prstGeom>
          <a:solidFill>
            <a:srgbClr val="AED2C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1"/>
                </a:solidFill>
                <a:latin typeface="Sitka Small Semibold" pitchFamily="2" charset="0"/>
              </a:rPr>
              <a:t>Szakdolgozatot/diplomamunkát/záródolgozatot támogató tárgyak folyamat szintjei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90B14527-1995-433D-935E-1F1E58543148}"/>
              </a:ext>
            </a:extLst>
          </p:cNvPr>
          <p:cNvSpPr/>
          <p:nvPr/>
        </p:nvSpPr>
        <p:spPr>
          <a:xfrm>
            <a:off x="2021129" y="5595452"/>
            <a:ext cx="4627541" cy="1169012"/>
          </a:xfrm>
          <a:prstGeom prst="roundRect">
            <a:avLst/>
          </a:prstGeom>
          <a:solidFill>
            <a:srgbClr val="AED2C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Sitka Small Semibold" pitchFamily="2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7D47BF8-D274-47D0-89D4-23B3495E2A7A}"/>
              </a:ext>
            </a:extLst>
          </p:cNvPr>
          <p:cNvSpPr txBox="1"/>
          <p:nvPr/>
        </p:nvSpPr>
        <p:spPr>
          <a:xfrm>
            <a:off x="2676169" y="5875033"/>
            <a:ext cx="355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spc="300" dirty="0">
                <a:latin typeface="Sitka Small Semibold" pitchFamily="2" charset="0"/>
              </a:rPr>
              <a:t>TÉMAVEZET</a:t>
            </a:r>
            <a:r>
              <a:rPr lang="hu-HU" sz="3200" b="1" spc="300" dirty="0">
                <a:latin typeface="Abadi" panose="020B0604020104020204" pitchFamily="34" charset="0"/>
              </a:rPr>
              <a:t>Ő</a:t>
            </a:r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F7AE26F4-2BF6-24AB-3D60-35255DBFE2F5}"/>
              </a:ext>
            </a:extLst>
          </p:cNvPr>
          <p:cNvCxnSpPr>
            <a:cxnSpLocks/>
          </p:cNvCxnSpPr>
          <p:nvPr/>
        </p:nvCxnSpPr>
        <p:spPr>
          <a:xfrm>
            <a:off x="419175" y="2343219"/>
            <a:ext cx="831566" cy="166218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4D2A3419-78D3-7974-6AC2-63E0FE02B95F}"/>
              </a:ext>
            </a:extLst>
          </p:cNvPr>
          <p:cNvCxnSpPr>
            <a:cxnSpLocks/>
          </p:cNvCxnSpPr>
          <p:nvPr/>
        </p:nvCxnSpPr>
        <p:spPr>
          <a:xfrm>
            <a:off x="1242748" y="3249795"/>
            <a:ext cx="831566" cy="166218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ADF49F34-C469-57ED-B702-2B19E4061B57}"/>
              </a:ext>
            </a:extLst>
          </p:cNvPr>
          <p:cNvSpPr/>
          <p:nvPr/>
        </p:nvSpPr>
        <p:spPr>
          <a:xfrm>
            <a:off x="534314" y="2578944"/>
            <a:ext cx="8144155" cy="859368"/>
          </a:xfrm>
          <a:prstGeom prst="roundRect">
            <a:avLst/>
          </a:prstGeom>
          <a:ln w="28575">
            <a:solidFill>
              <a:srgbClr val="3D6F5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Sitka Small Semibold" pitchFamily="2" charset="0"/>
              </a:rPr>
              <a:t>A témacsoportokon belül témák vannak. A hallgató második feladata, hogy témát válasszon. Egy témához több témavezetőhöz is tartozhat.</a:t>
            </a:r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A898DFDA-1391-A9EE-1E13-6A03347E108B}"/>
              </a:ext>
            </a:extLst>
          </p:cNvPr>
          <p:cNvCxnSpPr>
            <a:cxnSpLocks/>
          </p:cNvCxnSpPr>
          <p:nvPr/>
        </p:nvCxnSpPr>
        <p:spPr>
          <a:xfrm flipH="1">
            <a:off x="6226194" y="4234182"/>
            <a:ext cx="2820232" cy="222562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EA121BF4-AC28-1AB3-0F0F-A98AFA944458}"/>
              </a:ext>
            </a:extLst>
          </p:cNvPr>
          <p:cNvSpPr/>
          <p:nvPr/>
        </p:nvSpPr>
        <p:spPr>
          <a:xfrm>
            <a:off x="8662521" y="3850573"/>
            <a:ext cx="3394027" cy="2887164"/>
          </a:xfrm>
          <a:prstGeom prst="roundRect">
            <a:avLst/>
          </a:prstGeom>
          <a:ln w="28575">
            <a:solidFill>
              <a:srgbClr val="3D6F5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Sitka Small Semibold" pitchFamily="2" charset="0"/>
              </a:rPr>
              <a:t>Végül a hallgató kap egy témavezetőt, aki mentorálja, támogatja a szakdolgozat/</a:t>
            </a:r>
          </a:p>
          <a:p>
            <a:pPr algn="ctr"/>
            <a:r>
              <a:rPr lang="hu-HU" dirty="0">
                <a:latin typeface="Sitka Small Semibold" pitchFamily="2" charset="0"/>
              </a:rPr>
              <a:t>diplomamunka/</a:t>
            </a:r>
          </a:p>
          <a:p>
            <a:pPr algn="ctr"/>
            <a:r>
              <a:rPr lang="hu-HU" dirty="0">
                <a:latin typeface="Sitka Small Semibold" pitchFamily="2" charset="0"/>
              </a:rPr>
              <a:t>záródolgozat megírásában (legtöbb esetben ez két féléves folyamat).</a:t>
            </a:r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DE729C24-A52D-CAB2-5204-D0F080B13992}"/>
              </a:ext>
            </a:extLst>
          </p:cNvPr>
          <p:cNvSpPr/>
          <p:nvPr/>
        </p:nvSpPr>
        <p:spPr>
          <a:xfrm>
            <a:off x="237446" y="1489927"/>
            <a:ext cx="7872413" cy="903815"/>
          </a:xfrm>
          <a:prstGeom prst="roundRect">
            <a:avLst/>
          </a:prstGeom>
          <a:ln w="28575">
            <a:solidFill>
              <a:srgbClr val="52957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Sitka Small Semibold" pitchFamily="2" charset="0"/>
              </a:rPr>
              <a:t>Először a hallgató témacsoportot választ. A legtöbb tantárgy esetében csak egy témacsoport van, erről bővebben a tantárgy/kurzus felelőse v. a </a:t>
            </a:r>
            <a:r>
              <a:rPr lang="hu-HU" dirty="0" err="1">
                <a:latin typeface="Sitka Small Semibold" pitchFamily="2" charset="0"/>
              </a:rPr>
              <a:t>tcs</a:t>
            </a:r>
            <a:r>
              <a:rPr lang="hu-HU" dirty="0">
                <a:latin typeface="Sitka Small Semibold" pitchFamily="2" charset="0"/>
              </a:rPr>
              <a:t> </a:t>
            </a:r>
            <a:r>
              <a:rPr lang="hu-HU" dirty="0" err="1">
                <a:latin typeface="Sitka Small Semibold" pitchFamily="2" charset="0"/>
              </a:rPr>
              <a:t>admin</a:t>
            </a:r>
            <a:r>
              <a:rPr lang="hu-HU" dirty="0">
                <a:latin typeface="Sitka Small Semibold" pitchFamily="2" charset="0"/>
              </a:rPr>
              <a:t> tud tájékoztatást adni.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5742CA0A-CA2B-3884-05E2-9C4B8952FECC}"/>
              </a:ext>
            </a:extLst>
          </p:cNvPr>
          <p:cNvSpPr/>
          <p:nvPr/>
        </p:nvSpPr>
        <p:spPr>
          <a:xfrm>
            <a:off x="8818293" y="1258362"/>
            <a:ext cx="3246341" cy="2533703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Sitka Small Semibold" pitchFamily="2" charset="0"/>
                <a:ea typeface="Roboto" panose="02000000000000000000" pitchFamily="2" charset="0"/>
                <a:cs typeface="Roboto" panose="02000000000000000000" pitchFamily="2" charset="0"/>
              </a:rPr>
              <a:t>A besorolást követően nincs </a:t>
            </a:r>
          </a:p>
          <a:p>
            <a:pPr algn="ctr"/>
            <a:r>
              <a:rPr lang="hu-HU" dirty="0">
                <a:latin typeface="Sitka Small Semibold" pitchFamily="2" charset="0"/>
                <a:ea typeface="Roboto" panose="02000000000000000000" pitchFamily="2" charset="0"/>
                <a:cs typeface="Roboto" panose="02000000000000000000" pitchFamily="2" charset="0"/>
              </a:rPr>
              <a:t>se témacsoport, </a:t>
            </a:r>
          </a:p>
          <a:p>
            <a:pPr algn="ctr"/>
            <a:r>
              <a:rPr lang="hu-HU" dirty="0">
                <a:latin typeface="Sitka Small Semibold" pitchFamily="2" charset="0"/>
                <a:ea typeface="Roboto" panose="02000000000000000000" pitchFamily="2" charset="0"/>
                <a:cs typeface="Roboto" panose="02000000000000000000" pitchFamily="2" charset="0"/>
              </a:rPr>
              <a:t>se téma, </a:t>
            </a:r>
          </a:p>
          <a:p>
            <a:pPr algn="ctr"/>
            <a:r>
              <a:rPr lang="hu-HU" dirty="0">
                <a:latin typeface="Sitka Small Semibold" pitchFamily="2" charset="0"/>
                <a:ea typeface="Roboto" panose="02000000000000000000" pitchFamily="2" charset="0"/>
                <a:cs typeface="Roboto" panose="02000000000000000000" pitchFamily="2" charset="0"/>
              </a:rPr>
              <a:t>se témavezető váltás! Elölről kell </a:t>
            </a:r>
            <a:r>
              <a:rPr lang="hu-HU" dirty="0" err="1">
                <a:latin typeface="Sitka Small Semibold" pitchFamily="2" charset="0"/>
                <a:ea typeface="Roboto" panose="02000000000000000000" pitchFamily="2" charset="0"/>
                <a:cs typeface="Roboto" panose="02000000000000000000" pitchFamily="2" charset="0"/>
              </a:rPr>
              <a:t>kezdenie</a:t>
            </a:r>
            <a:r>
              <a:rPr lang="hu-HU" dirty="0">
                <a:latin typeface="Sitka Small Semibold" pitchFamily="2" charset="0"/>
                <a:ea typeface="Roboto" panose="02000000000000000000" pitchFamily="2" charset="0"/>
                <a:cs typeface="Roboto" panose="02000000000000000000" pitchFamily="2" charset="0"/>
              </a:rPr>
              <a:t> a Projektfeladat I.-</a:t>
            </a:r>
            <a:r>
              <a:rPr lang="hu-HU" dirty="0" err="1">
                <a:latin typeface="Sitka Small Semibold" pitchFamily="2" charset="0"/>
                <a:ea typeface="Roboto" panose="02000000000000000000" pitchFamily="2" charset="0"/>
                <a:cs typeface="Roboto" panose="02000000000000000000" pitchFamily="2" charset="0"/>
              </a:rPr>
              <a:t>et</a:t>
            </a:r>
            <a:r>
              <a:rPr lang="hu-HU" dirty="0">
                <a:latin typeface="Sitka Small Semibold" pitchFamily="2" charset="0"/>
                <a:ea typeface="Roboto" panose="02000000000000000000" pitchFamily="2" charset="0"/>
                <a:cs typeface="Roboto" panose="02000000000000000000" pitchFamily="2" charset="0"/>
              </a:rPr>
              <a:t> vagy lehetősége van kérvényezni.</a:t>
            </a:r>
          </a:p>
        </p:txBody>
      </p:sp>
    </p:spTree>
    <p:extLst>
      <p:ext uri="{BB962C8B-B14F-4D97-AF65-F5344CB8AC3E}">
        <p14:creationId xmlns:p14="http://schemas.microsoft.com/office/powerpoint/2010/main" val="23365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83;p65">
            <a:extLst>
              <a:ext uri="{FF2B5EF4-FFF2-40B4-BE49-F238E27FC236}">
                <a16:creationId xmlns:a16="http://schemas.microsoft.com/office/drawing/2014/main" id="{24ECC63E-9BC5-43FA-BF74-C92AC39ABA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267" y="0"/>
            <a:ext cx="8234733" cy="11312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hu-HU" sz="6600" spc="300" dirty="0"/>
              <a:t>4 típusú tantárgy</a:t>
            </a:r>
            <a:endParaRPr lang="en-US" sz="6600" b="1" spc="3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58999E6-DE41-438D-9742-325D03F41363}"/>
              </a:ext>
            </a:extLst>
          </p:cNvPr>
          <p:cNvSpPr txBox="1"/>
          <p:nvPr/>
        </p:nvSpPr>
        <p:spPr>
          <a:xfrm>
            <a:off x="335477" y="897944"/>
            <a:ext cx="11856523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sz="3200" dirty="0">
                <a:latin typeface="Sitka Small Semibold" pitchFamily="2" charset="0"/>
              </a:rPr>
              <a:t>Témacsoport és/vagy témaválasztással kezdődik a félév és dolgozat leadással zárul (pl.: Projektfeladat I.)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sz="3200" dirty="0">
                <a:latin typeface="Sitka Small Semibold" pitchFamily="2" charset="0"/>
              </a:rPr>
              <a:t>Már van témavezetője a hallgatónak év elején, dolgozat leadással zárul (pl.: Projektfeladat II.)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sz="3200" dirty="0">
                <a:latin typeface="Sitka Small Semibold" pitchFamily="2" charset="0"/>
              </a:rPr>
              <a:t>Már van témavezetője a hallgatónak év elején, szakdolgozat/diplomamunka/záródolgozat leadással zárul (pl.: Szakdolgozat)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sz="3200" dirty="0">
                <a:latin typeface="Sitka Small Semibold" pitchFamily="2" charset="0"/>
              </a:rPr>
              <a:t>Témacsoport és/vagy témaválasztással kezdődik a félév és szakdolgozat/diplomamunka/záródolgozat leadással zárul (pl.: </a:t>
            </a:r>
            <a:r>
              <a:rPr lang="hu-HU" sz="3200" dirty="0" err="1">
                <a:latin typeface="Sitka Small Semibold" pitchFamily="2" charset="0"/>
              </a:rPr>
              <a:t>Vez</a:t>
            </a:r>
            <a:r>
              <a:rPr lang="hu-HU" sz="3200" dirty="0">
                <a:latin typeface="Sitka Small Semibold" pitchFamily="2" charset="0"/>
              </a:rPr>
              <a:t> szerv angol szakon)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hu-HU" sz="3200" dirty="0">
              <a:latin typeface="Sitka Smal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9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83;p65">
            <a:extLst>
              <a:ext uri="{FF2B5EF4-FFF2-40B4-BE49-F238E27FC236}">
                <a16:creationId xmlns:a16="http://schemas.microsoft.com/office/drawing/2014/main" id="{24ECC63E-9BC5-43FA-BF74-C92AC39ABA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75" y="419877"/>
            <a:ext cx="8234733" cy="11312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hu-HU" sz="6600" b="1" spc="300" dirty="0">
                <a:sym typeface="Roboto"/>
              </a:rPr>
              <a:t>4 típusú tantárgy</a:t>
            </a:r>
            <a:endParaRPr lang="en-US" sz="6600" b="1" spc="300" dirty="0">
              <a:sym typeface="Roboto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58999E6-DE41-438D-9742-325D03F41363}"/>
              </a:ext>
            </a:extLst>
          </p:cNvPr>
          <p:cNvSpPr txBox="1"/>
          <p:nvPr/>
        </p:nvSpPr>
        <p:spPr>
          <a:xfrm>
            <a:off x="402576" y="2360926"/>
            <a:ext cx="11856523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hu-HU" sz="3200" dirty="0">
                <a:latin typeface="Sitka Small Semibold" pitchFamily="2" charset="0"/>
              </a:rPr>
              <a:t>Témacsoport és/vagy témaválasztással kezdődik a félév és dolgozat leadással zárul </a:t>
            </a:r>
          </a:p>
          <a:p>
            <a:pPr>
              <a:spcAft>
                <a:spcPts val="1200"/>
              </a:spcAft>
            </a:pPr>
            <a:r>
              <a:rPr lang="hu-HU" sz="3200" dirty="0">
                <a:latin typeface="Sitka Small Semibold" pitchFamily="2" charset="0"/>
              </a:rPr>
              <a:t>(pl.: Projektfeladat I.)</a:t>
            </a:r>
          </a:p>
        </p:txBody>
      </p:sp>
    </p:spTree>
    <p:extLst>
      <p:ext uri="{BB962C8B-B14F-4D97-AF65-F5344CB8AC3E}">
        <p14:creationId xmlns:p14="http://schemas.microsoft.com/office/powerpoint/2010/main" val="589447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12074</TotalTime>
  <Words>2879</Words>
  <Application>Microsoft Office PowerPoint</Application>
  <PresentationFormat>Szélesvásznú</PresentationFormat>
  <Paragraphs>307</Paragraphs>
  <Slides>57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65" baseType="lpstr">
      <vt:lpstr>Abadi</vt:lpstr>
      <vt:lpstr>Arial</vt:lpstr>
      <vt:lpstr>Calibri</vt:lpstr>
      <vt:lpstr>Calibri Light</vt:lpstr>
      <vt:lpstr>Garamond</vt:lpstr>
      <vt:lpstr>Sitka Small Semibold</vt:lpstr>
      <vt:lpstr>Wingdings</vt:lpstr>
      <vt:lpstr>Office-téma</vt:lpstr>
      <vt:lpstr>Projektfeladatok &amp; szakdolgozat &amp;  diplomamunka  &amp; záródolgozattal  leadással záruló tárgyak  folyamatai a Moodle gtk thesis felületen</vt:lpstr>
      <vt:lpstr>alapgondolatok</vt:lpstr>
      <vt:lpstr>amit a rendszer tud</vt:lpstr>
      <vt:lpstr>Moodle gtk thesis</vt:lpstr>
      <vt:lpstr>Moodle gtk thesis üzenetek</vt:lpstr>
      <vt:lpstr>FÉLÉVI TEENDŐK</vt:lpstr>
      <vt:lpstr>PowerPoint-bemutató</vt:lpstr>
      <vt:lpstr>4 típusú tantárgy</vt:lpstr>
      <vt:lpstr>4 típusú tantárgy</vt:lpstr>
      <vt:lpstr>PowerPoint-bemutató</vt:lpstr>
      <vt:lpstr>4 típusú tantárgy</vt:lpstr>
      <vt:lpstr>PowerPoint-bemutató</vt:lpstr>
      <vt:lpstr>4 típusú tantárgy</vt:lpstr>
      <vt:lpstr>PowerPoint-bemutató</vt:lpstr>
      <vt:lpstr>4 típusú tantárgy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Hallgatói kérdés/probléma esetén: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Kapusy Katalin Zita</dc:creator>
  <cp:lastModifiedBy>Dr. Kapusy Katalin Zita</cp:lastModifiedBy>
  <cp:revision>51</cp:revision>
  <dcterms:created xsi:type="dcterms:W3CDTF">2021-04-27T06:01:13Z</dcterms:created>
  <dcterms:modified xsi:type="dcterms:W3CDTF">2023-08-25T09:27:34Z</dcterms:modified>
</cp:coreProperties>
</file>